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26"/>
  </p:notesMasterIdLst>
  <p:handoutMasterIdLst>
    <p:handoutMasterId r:id="rId27"/>
  </p:handoutMasterIdLst>
  <p:sldIdLst>
    <p:sldId id="379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4" r:id="rId14"/>
    <p:sldId id="460" r:id="rId15"/>
    <p:sldId id="461" r:id="rId16"/>
    <p:sldId id="453" r:id="rId17"/>
    <p:sldId id="456" r:id="rId18"/>
    <p:sldId id="457" r:id="rId19"/>
    <p:sldId id="458" r:id="rId20"/>
    <p:sldId id="462" r:id="rId21"/>
    <p:sldId id="463" r:id="rId22"/>
    <p:sldId id="464" r:id="rId23"/>
    <p:sldId id="465" r:id="rId24"/>
    <p:sldId id="466" r:id="rId25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ED7D31"/>
    <a:srgbClr val="FF0000"/>
    <a:srgbClr val="FFC000"/>
    <a:srgbClr val="00B0F0"/>
    <a:srgbClr val="CCDD44"/>
    <a:srgbClr val="FFFFFF"/>
    <a:srgbClr val="4472C4"/>
    <a:srgbClr val="C1D72E"/>
    <a:srgbClr val="869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2364" autoAdjust="0"/>
  </p:normalViewPr>
  <p:slideViewPr>
    <p:cSldViewPr snapToGrid="0" snapToObjects="1">
      <p:cViewPr varScale="1">
        <p:scale>
          <a:sx n="106" d="100"/>
          <a:sy n="106" d="100"/>
        </p:scale>
        <p:origin x="648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EBEF50-F963-4F39-AA22-47AD430A594E}" type="doc">
      <dgm:prSet loTypeId="urn:microsoft.com/office/officeart/2005/8/layout/bList2" loCatId="list" qsTypeId="urn:microsoft.com/office/officeart/2005/8/quickstyle/simple1" qsCatId="simple" csTypeId="urn:microsoft.com/office/officeart/2005/8/colors/colorful2" csCatId="colorful" phldr="1"/>
      <dgm:spPr/>
    </dgm:pt>
    <dgm:pt modelId="{647DED92-8D48-41F3-A114-CF76D8FCEB3A}">
      <dgm:prSet phldrT="[Texto]"/>
      <dgm:spPr/>
      <dgm:t>
        <a:bodyPr/>
        <a:lstStyle/>
        <a:p>
          <a:r>
            <a:rPr lang="es-ES" dirty="0"/>
            <a:t>Mi data al día</a:t>
          </a:r>
        </a:p>
      </dgm:t>
    </dgm:pt>
    <dgm:pt modelId="{9F973D2D-681B-415C-AF4B-23E0269AABF7}" type="parTrans" cxnId="{84B9E321-2656-415A-ABB8-8FEDD20479DA}">
      <dgm:prSet/>
      <dgm:spPr/>
      <dgm:t>
        <a:bodyPr/>
        <a:lstStyle/>
        <a:p>
          <a:endParaRPr lang="es-ES"/>
        </a:p>
      </dgm:t>
    </dgm:pt>
    <dgm:pt modelId="{EEB64A27-43B9-4755-9DA5-1CD6B56A8A71}" type="sibTrans" cxnId="{84B9E321-2656-415A-ABB8-8FEDD20479DA}">
      <dgm:prSet/>
      <dgm:spPr/>
      <dgm:t>
        <a:bodyPr/>
        <a:lstStyle/>
        <a:p>
          <a:endParaRPr lang="es-ES"/>
        </a:p>
      </dgm:t>
    </dgm:pt>
    <dgm:pt modelId="{02419C8C-DAAE-4554-96C8-0A3780EFD8ED}">
      <dgm:prSet phldrT="[Texto]"/>
      <dgm:spPr/>
      <dgm:t>
        <a:bodyPr/>
        <a:lstStyle/>
        <a:p>
          <a:r>
            <a:rPr lang="es-ES" dirty="0"/>
            <a:t>Decisor</a:t>
          </a:r>
        </a:p>
      </dgm:t>
    </dgm:pt>
    <dgm:pt modelId="{019E476C-E3F6-41FE-BC4C-715A66D53B93}" type="parTrans" cxnId="{C5BC4809-5CF4-417B-AFE3-5E50E0059805}">
      <dgm:prSet/>
      <dgm:spPr/>
      <dgm:t>
        <a:bodyPr/>
        <a:lstStyle/>
        <a:p>
          <a:endParaRPr lang="es-ES"/>
        </a:p>
      </dgm:t>
    </dgm:pt>
    <dgm:pt modelId="{C969DA89-1AA2-4ADF-A9DD-DD3F45CAA244}" type="sibTrans" cxnId="{C5BC4809-5CF4-417B-AFE3-5E50E0059805}">
      <dgm:prSet/>
      <dgm:spPr/>
      <dgm:t>
        <a:bodyPr/>
        <a:lstStyle/>
        <a:p>
          <a:endParaRPr lang="es-ES"/>
        </a:p>
      </dgm:t>
    </dgm:pt>
    <dgm:pt modelId="{6898AC61-588D-4327-8F6E-CC42FA288E57}">
      <dgm:prSet phldrT="[Texto]"/>
      <dgm:spPr/>
      <dgm:t>
        <a:bodyPr/>
        <a:lstStyle/>
        <a:p>
          <a:r>
            <a:rPr lang="es-ES" dirty="0"/>
            <a:t>Seguros</a:t>
          </a:r>
        </a:p>
      </dgm:t>
    </dgm:pt>
    <dgm:pt modelId="{06538020-37FF-4980-8BAE-9660E77208E3}" type="parTrans" cxnId="{759F0CFD-9B0E-4F20-AD92-124409B43624}">
      <dgm:prSet/>
      <dgm:spPr/>
      <dgm:t>
        <a:bodyPr/>
        <a:lstStyle/>
        <a:p>
          <a:endParaRPr lang="es-ES"/>
        </a:p>
      </dgm:t>
    </dgm:pt>
    <dgm:pt modelId="{DFD5EC24-7253-43F3-9161-2A25A2643EC8}" type="sibTrans" cxnId="{759F0CFD-9B0E-4F20-AD92-124409B43624}">
      <dgm:prSet/>
      <dgm:spPr/>
      <dgm:t>
        <a:bodyPr/>
        <a:lstStyle/>
        <a:p>
          <a:endParaRPr lang="es-ES"/>
        </a:p>
      </dgm:t>
    </dgm:pt>
    <dgm:pt modelId="{BE44E536-A993-4ADF-A2CA-7160C67F7A5F}">
      <dgm:prSet/>
      <dgm:spPr/>
      <dgm:t>
        <a:bodyPr/>
        <a:lstStyle/>
        <a:p>
          <a:r>
            <a:rPr lang="es-ES" dirty="0"/>
            <a:t>No </a:t>
          </a:r>
          <a:r>
            <a:rPr lang="es-ES" dirty="0" err="1"/>
            <a:t>Bancalizados</a:t>
          </a:r>
          <a:endParaRPr lang="es-ES" dirty="0"/>
        </a:p>
      </dgm:t>
    </dgm:pt>
    <dgm:pt modelId="{6C41BD0B-4108-4038-97A5-C227F8491F20}" type="parTrans" cxnId="{7F4FC8E6-EAC0-44A8-8C48-0F4A9DC27C34}">
      <dgm:prSet/>
      <dgm:spPr/>
      <dgm:t>
        <a:bodyPr/>
        <a:lstStyle/>
        <a:p>
          <a:endParaRPr lang="es-ES"/>
        </a:p>
      </dgm:t>
    </dgm:pt>
    <dgm:pt modelId="{66EBF2E9-4458-4A8C-B90A-C0CA5D1067F2}" type="sibTrans" cxnId="{7F4FC8E6-EAC0-44A8-8C48-0F4A9DC27C34}">
      <dgm:prSet/>
      <dgm:spPr/>
      <dgm:t>
        <a:bodyPr/>
        <a:lstStyle/>
        <a:p>
          <a:endParaRPr lang="es-ES"/>
        </a:p>
      </dgm:t>
    </dgm:pt>
    <dgm:pt modelId="{DDFC2B45-4B9A-47EF-909F-8BE93C0FFDB5}">
      <dgm:prSet/>
      <dgm:spPr/>
      <dgm:t>
        <a:bodyPr/>
        <a:lstStyle/>
        <a:p>
          <a:endParaRPr lang="es-ES" dirty="0"/>
        </a:p>
      </dgm:t>
    </dgm:pt>
    <dgm:pt modelId="{CEF67831-6C19-4B44-ABE5-3E0F2F4D654E}" type="parTrans" cxnId="{5F3BC2E9-C9A1-496A-9921-F0CBDCFD8B98}">
      <dgm:prSet/>
      <dgm:spPr/>
      <dgm:t>
        <a:bodyPr/>
        <a:lstStyle/>
        <a:p>
          <a:endParaRPr lang="es-ES"/>
        </a:p>
      </dgm:t>
    </dgm:pt>
    <dgm:pt modelId="{BBA629FD-E5A8-43E5-9F10-D072E89E5646}" type="sibTrans" cxnId="{5F3BC2E9-C9A1-496A-9921-F0CBDCFD8B98}">
      <dgm:prSet/>
      <dgm:spPr/>
      <dgm:t>
        <a:bodyPr/>
        <a:lstStyle/>
        <a:p>
          <a:endParaRPr lang="es-ES"/>
        </a:p>
      </dgm:t>
    </dgm:pt>
    <dgm:pt modelId="{B60811E6-8C65-4F57-ADA4-BB32E5721EA1}" type="pres">
      <dgm:prSet presAssocID="{51EBEF50-F963-4F39-AA22-47AD430A594E}" presName="diagram" presStyleCnt="0">
        <dgm:presLayoutVars>
          <dgm:dir/>
          <dgm:animLvl val="lvl"/>
          <dgm:resizeHandles val="exact"/>
        </dgm:presLayoutVars>
      </dgm:prSet>
      <dgm:spPr/>
    </dgm:pt>
    <dgm:pt modelId="{5C4154B7-91D2-4386-9E33-44D0ECE70162}" type="pres">
      <dgm:prSet presAssocID="{647DED92-8D48-41F3-A114-CF76D8FCEB3A}" presName="compNode" presStyleCnt="0"/>
      <dgm:spPr/>
    </dgm:pt>
    <dgm:pt modelId="{01763A30-D64E-4CFC-85FF-281FE59A7BAF}" type="pres">
      <dgm:prSet presAssocID="{647DED92-8D48-41F3-A114-CF76D8FCEB3A}" presName="childRect" presStyleLbl="bgAcc1" presStyleIdx="0" presStyleCnt="4">
        <dgm:presLayoutVars>
          <dgm:bulletEnabled val="1"/>
        </dgm:presLayoutVars>
      </dgm:prSet>
      <dgm:spPr/>
    </dgm:pt>
    <dgm:pt modelId="{0CEA6164-6565-4B92-B40A-249A02163051}" type="pres">
      <dgm:prSet presAssocID="{647DED92-8D48-41F3-A114-CF76D8FCEB3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4F6B0CF-ECCB-42AA-905B-943463476066}" type="pres">
      <dgm:prSet presAssocID="{647DED92-8D48-41F3-A114-CF76D8FCEB3A}" presName="parentRect" presStyleLbl="alignNode1" presStyleIdx="0" presStyleCnt="4"/>
      <dgm:spPr/>
    </dgm:pt>
    <dgm:pt modelId="{47FD848C-CF72-4450-8828-6079DD3A24F5}" type="pres">
      <dgm:prSet presAssocID="{647DED92-8D48-41F3-A114-CF76D8FCEB3A}" presName="adorn" presStyleLbl="fgAccFollowNode1" presStyleIdx="0" presStyleCnt="4"/>
      <dgm:spPr/>
    </dgm:pt>
    <dgm:pt modelId="{08DDEDF3-789B-406D-96F2-85C4C88A0FE5}" type="pres">
      <dgm:prSet presAssocID="{EEB64A27-43B9-4755-9DA5-1CD6B56A8A71}" presName="sibTrans" presStyleLbl="sibTrans2D1" presStyleIdx="0" presStyleCnt="0"/>
      <dgm:spPr/>
    </dgm:pt>
    <dgm:pt modelId="{2DF3D872-AAE7-4EAB-B8AA-3B6D384C01B9}" type="pres">
      <dgm:prSet presAssocID="{02419C8C-DAAE-4554-96C8-0A3780EFD8ED}" presName="compNode" presStyleCnt="0"/>
      <dgm:spPr/>
    </dgm:pt>
    <dgm:pt modelId="{2D2DD877-28A1-4737-B04E-D444254418ED}" type="pres">
      <dgm:prSet presAssocID="{02419C8C-DAAE-4554-96C8-0A3780EFD8ED}" presName="childRect" presStyleLbl="bgAcc1" presStyleIdx="1" presStyleCnt="4">
        <dgm:presLayoutVars>
          <dgm:bulletEnabled val="1"/>
        </dgm:presLayoutVars>
      </dgm:prSet>
      <dgm:spPr/>
    </dgm:pt>
    <dgm:pt modelId="{D44E01B9-2D00-47B3-B06B-E3F436BF3BA6}" type="pres">
      <dgm:prSet presAssocID="{02419C8C-DAAE-4554-96C8-0A3780EFD8E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73F933B-0054-4042-8D08-9F186183A8A1}" type="pres">
      <dgm:prSet presAssocID="{02419C8C-DAAE-4554-96C8-0A3780EFD8ED}" presName="parentRect" presStyleLbl="alignNode1" presStyleIdx="1" presStyleCnt="4"/>
      <dgm:spPr/>
    </dgm:pt>
    <dgm:pt modelId="{0218AE6B-C2D5-4B4F-9E26-0BFC95F69905}" type="pres">
      <dgm:prSet presAssocID="{02419C8C-DAAE-4554-96C8-0A3780EFD8ED}" presName="adorn" presStyleLbl="fgAccFollowNode1" presStyleIdx="1" presStyleCnt="4"/>
      <dgm:spPr/>
    </dgm:pt>
    <dgm:pt modelId="{6B9387C9-5CB6-4989-9CA2-AC285E396A2F}" type="pres">
      <dgm:prSet presAssocID="{C969DA89-1AA2-4ADF-A9DD-DD3F45CAA244}" presName="sibTrans" presStyleLbl="sibTrans2D1" presStyleIdx="0" presStyleCnt="0"/>
      <dgm:spPr/>
    </dgm:pt>
    <dgm:pt modelId="{9B344D9B-6819-4988-90E4-E61C5DD303A4}" type="pres">
      <dgm:prSet presAssocID="{6898AC61-588D-4327-8F6E-CC42FA288E57}" presName="compNode" presStyleCnt="0"/>
      <dgm:spPr/>
    </dgm:pt>
    <dgm:pt modelId="{C0882DFF-EA5B-4036-A271-997FDAAA5AD1}" type="pres">
      <dgm:prSet presAssocID="{6898AC61-588D-4327-8F6E-CC42FA288E57}" presName="childRect" presStyleLbl="bgAcc1" presStyleIdx="2" presStyleCnt="4">
        <dgm:presLayoutVars>
          <dgm:bulletEnabled val="1"/>
        </dgm:presLayoutVars>
      </dgm:prSet>
      <dgm:spPr/>
    </dgm:pt>
    <dgm:pt modelId="{607279F0-4F1D-424B-8099-67DE17913C9B}" type="pres">
      <dgm:prSet presAssocID="{6898AC61-588D-4327-8F6E-CC42FA288E5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3379368-0E33-4BD4-8875-2FAD61971D91}" type="pres">
      <dgm:prSet presAssocID="{6898AC61-588D-4327-8F6E-CC42FA288E57}" presName="parentRect" presStyleLbl="alignNode1" presStyleIdx="2" presStyleCnt="4"/>
      <dgm:spPr/>
    </dgm:pt>
    <dgm:pt modelId="{D4E15FB9-6267-430F-9280-724EAF90401E}" type="pres">
      <dgm:prSet presAssocID="{6898AC61-588D-4327-8F6E-CC42FA288E57}" presName="adorn" presStyleLbl="fgAccFollowNode1" presStyleIdx="2" presStyleCnt="4"/>
      <dgm:spPr/>
    </dgm:pt>
    <dgm:pt modelId="{0F694A01-BB2F-42FC-A7CB-754FB7DF0857}" type="pres">
      <dgm:prSet presAssocID="{DFD5EC24-7253-43F3-9161-2A25A2643EC8}" presName="sibTrans" presStyleLbl="sibTrans2D1" presStyleIdx="0" presStyleCnt="0"/>
      <dgm:spPr/>
    </dgm:pt>
    <dgm:pt modelId="{B6ED627A-F836-4FAB-88D1-F448A10E41FF}" type="pres">
      <dgm:prSet presAssocID="{BE44E536-A993-4ADF-A2CA-7160C67F7A5F}" presName="compNode" presStyleCnt="0"/>
      <dgm:spPr/>
    </dgm:pt>
    <dgm:pt modelId="{F8D45257-5A59-474A-95E7-51C214162D34}" type="pres">
      <dgm:prSet presAssocID="{BE44E536-A993-4ADF-A2CA-7160C67F7A5F}" presName="childRect" presStyleLbl="bgAcc1" presStyleIdx="3" presStyleCnt="4">
        <dgm:presLayoutVars>
          <dgm:bulletEnabled val="1"/>
        </dgm:presLayoutVars>
      </dgm:prSet>
      <dgm:spPr/>
    </dgm:pt>
    <dgm:pt modelId="{06D7B6AB-EF8D-4134-908C-7E36867F5D5C}" type="pres">
      <dgm:prSet presAssocID="{BE44E536-A993-4ADF-A2CA-7160C67F7A5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41DB11F-1C90-4DE1-9C37-BDF5F591D2B6}" type="pres">
      <dgm:prSet presAssocID="{BE44E536-A993-4ADF-A2CA-7160C67F7A5F}" presName="parentRect" presStyleLbl="alignNode1" presStyleIdx="3" presStyleCnt="4"/>
      <dgm:spPr/>
    </dgm:pt>
    <dgm:pt modelId="{74A91198-C6C6-415D-AE35-E8B79439B2A3}" type="pres">
      <dgm:prSet presAssocID="{BE44E536-A993-4ADF-A2CA-7160C67F7A5F}" presName="adorn" presStyleLbl="fgAccFollowNode1" presStyleIdx="3" presStyleCnt="4"/>
      <dgm:spPr/>
    </dgm:pt>
  </dgm:ptLst>
  <dgm:cxnLst>
    <dgm:cxn modelId="{C5BC4809-5CF4-417B-AFE3-5E50E0059805}" srcId="{51EBEF50-F963-4F39-AA22-47AD430A594E}" destId="{02419C8C-DAAE-4554-96C8-0A3780EFD8ED}" srcOrd="1" destOrd="0" parTransId="{019E476C-E3F6-41FE-BC4C-715A66D53B93}" sibTransId="{C969DA89-1AA2-4ADF-A9DD-DD3F45CAA244}"/>
    <dgm:cxn modelId="{6F6A8117-B016-4C97-A8A6-2C4C070CE751}" type="presOf" srcId="{647DED92-8D48-41F3-A114-CF76D8FCEB3A}" destId="{0CEA6164-6565-4B92-B40A-249A02163051}" srcOrd="0" destOrd="0" presId="urn:microsoft.com/office/officeart/2005/8/layout/bList2"/>
    <dgm:cxn modelId="{D793B11C-37CE-4B0A-A6F7-01E414DDBFF4}" type="presOf" srcId="{6898AC61-588D-4327-8F6E-CC42FA288E57}" destId="{93379368-0E33-4BD4-8875-2FAD61971D91}" srcOrd="1" destOrd="0" presId="urn:microsoft.com/office/officeart/2005/8/layout/bList2"/>
    <dgm:cxn modelId="{84B9E321-2656-415A-ABB8-8FEDD20479DA}" srcId="{51EBEF50-F963-4F39-AA22-47AD430A594E}" destId="{647DED92-8D48-41F3-A114-CF76D8FCEB3A}" srcOrd="0" destOrd="0" parTransId="{9F973D2D-681B-415C-AF4B-23E0269AABF7}" sibTransId="{EEB64A27-43B9-4755-9DA5-1CD6B56A8A71}"/>
    <dgm:cxn modelId="{8387CB55-52EB-4C5E-8634-6248E468C53A}" type="presOf" srcId="{DFD5EC24-7253-43F3-9161-2A25A2643EC8}" destId="{0F694A01-BB2F-42FC-A7CB-754FB7DF0857}" srcOrd="0" destOrd="0" presId="urn:microsoft.com/office/officeart/2005/8/layout/bList2"/>
    <dgm:cxn modelId="{E1651979-AFF9-4F50-8CA0-3497E5EBBB54}" type="presOf" srcId="{BE44E536-A993-4ADF-A2CA-7160C67F7A5F}" destId="{E41DB11F-1C90-4DE1-9C37-BDF5F591D2B6}" srcOrd="1" destOrd="0" presId="urn:microsoft.com/office/officeart/2005/8/layout/bList2"/>
    <dgm:cxn modelId="{AC7CDD7E-9165-40E0-9C8D-BA3DADE97892}" type="presOf" srcId="{EEB64A27-43B9-4755-9DA5-1CD6B56A8A71}" destId="{08DDEDF3-789B-406D-96F2-85C4C88A0FE5}" srcOrd="0" destOrd="0" presId="urn:microsoft.com/office/officeart/2005/8/layout/bList2"/>
    <dgm:cxn modelId="{9BBD9D95-8BE0-42B6-A005-50C698348A3A}" type="presOf" srcId="{BE44E536-A993-4ADF-A2CA-7160C67F7A5F}" destId="{06D7B6AB-EF8D-4134-908C-7E36867F5D5C}" srcOrd="0" destOrd="0" presId="urn:microsoft.com/office/officeart/2005/8/layout/bList2"/>
    <dgm:cxn modelId="{DEE2BE96-042D-4950-BD9D-C0657D8207EE}" type="presOf" srcId="{02419C8C-DAAE-4554-96C8-0A3780EFD8ED}" destId="{A73F933B-0054-4042-8D08-9F186183A8A1}" srcOrd="1" destOrd="0" presId="urn:microsoft.com/office/officeart/2005/8/layout/bList2"/>
    <dgm:cxn modelId="{3A62CD96-FF09-4A86-8A0C-4E569EFFDDB2}" type="presOf" srcId="{DDFC2B45-4B9A-47EF-909F-8BE93C0FFDB5}" destId="{01763A30-D64E-4CFC-85FF-281FE59A7BAF}" srcOrd="0" destOrd="0" presId="urn:microsoft.com/office/officeart/2005/8/layout/bList2"/>
    <dgm:cxn modelId="{F58C73AD-9044-4F72-A6D4-3C63F5DF25C0}" type="presOf" srcId="{02419C8C-DAAE-4554-96C8-0A3780EFD8ED}" destId="{D44E01B9-2D00-47B3-B06B-E3F436BF3BA6}" srcOrd="0" destOrd="0" presId="urn:microsoft.com/office/officeart/2005/8/layout/bList2"/>
    <dgm:cxn modelId="{8F8964C3-38AE-4F95-A3CC-09C8EC3E54DD}" type="presOf" srcId="{51EBEF50-F963-4F39-AA22-47AD430A594E}" destId="{B60811E6-8C65-4F57-ADA4-BB32E5721EA1}" srcOrd="0" destOrd="0" presId="urn:microsoft.com/office/officeart/2005/8/layout/bList2"/>
    <dgm:cxn modelId="{2A79AACF-FDEC-4E77-81D6-360FA432FB1E}" type="presOf" srcId="{647DED92-8D48-41F3-A114-CF76D8FCEB3A}" destId="{04F6B0CF-ECCB-42AA-905B-943463476066}" srcOrd="1" destOrd="0" presId="urn:microsoft.com/office/officeart/2005/8/layout/bList2"/>
    <dgm:cxn modelId="{1E3EDCE0-6422-4C52-8660-F54036A5EA05}" type="presOf" srcId="{C969DA89-1AA2-4ADF-A9DD-DD3F45CAA244}" destId="{6B9387C9-5CB6-4989-9CA2-AC285E396A2F}" srcOrd="0" destOrd="0" presId="urn:microsoft.com/office/officeart/2005/8/layout/bList2"/>
    <dgm:cxn modelId="{933247E4-A028-445A-B87F-F79007242728}" type="presOf" srcId="{6898AC61-588D-4327-8F6E-CC42FA288E57}" destId="{607279F0-4F1D-424B-8099-67DE17913C9B}" srcOrd="0" destOrd="0" presId="urn:microsoft.com/office/officeart/2005/8/layout/bList2"/>
    <dgm:cxn modelId="{7F4FC8E6-EAC0-44A8-8C48-0F4A9DC27C34}" srcId="{51EBEF50-F963-4F39-AA22-47AD430A594E}" destId="{BE44E536-A993-4ADF-A2CA-7160C67F7A5F}" srcOrd="3" destOrd="0" parTransId="{6C41BD0B-4108-4038-97A5-C227F8491F20}" sibTransId="{66EBF2E9-4458-4A8C-B90A-C0CA5D1067F2}"/>
    <dgm:cxn modelId="{5F3BC2E9-C9A1-496A-9921-F0CBDCFD8B98}" srcId="{647DED92-8D48-41F3-A114-CF76D8FCEB3A}" destId="{DDFC2B45-4B9A-47EF-909F-8BE93C0FFDB5}" srcOrd="0" destOrd="0" parTransId="{CEF67831-6C19-4B44-ABE5-3E0F2F4D654E}" sibTransId="{BBA629FD-E5A8-43E5-9F10-D072E89E5646}"/>
    <dgm:cxn modelId="{759F0CFD-9B0E-4F20-AD92-124409B43624}" srcId="{51EBEF50-F963-4F39-AA22-47AD430A594E}" destId="{6898AC61-588D-4327-8F6E-CC42FA288E57}" srcOrd="2" destOrd="0" parTransId="{06538020-37FF-4980-8BAE-9660E77208E3}" sibTransId="{DFD5EC24-7253-43F3-9161-2A25A2643EC8}"/>
    <dgm:cxn modelId="{5FF57000-0F36-4EF1-B8F6-D7210C65A1D4}" type="presParOf" srcId="{B60811E6-8C65-4F57-ADA4-BB32E5721EA1}" destId="{5C4154B7-91D2-4386-9E33-44D0ECE70162}" srcOrd="0" destOrd="0" presId="urn:microsoft.com/office/officeart/2005/8/layout/bList2"/>
    <dgm:cxn modelId="{2055ABB8-C63D-4312-92F9-F0B888CAA677}" type="presParOf" srcId="{5C4154B7-91D2-4386-9E33-44D0ECE70162}" destId="{01763A30-D64E-4CFC-85FF-281FE59A7BAF}" srcOrd="0" destOrd="0" presId="urn:microsoft.com/office/officeart/2005/8/layout/bList2"/>
    <dgm:cxn modelId="{5068D549-37DC-4F2B-9E54-904E377334E4}" type="presParOf" srcId="{5C4154B7-91D2-4386-9E33-44D0ECE70162}" destId="{0CEA6164-6565-4B92-B40A-249A02163051}" srcOrd="1" destOrd="0" presId="urn:microsoft.com/office/officeart/2005/8/layout/bList2"/>
    <dgm:cxn modelId="{7B3CF827-9346-4ACD-AF76-04826C45A190}" type="presParOf" srcId="{5C4154B7-91D2-4386-9E33-44D0ECE70162}" destId="{04F6B0CF-ECCB-42AA-905B-943463476066}" srcOrd="2" destOrd="0" presId="urn:microsoft.com/office/officeart/2005/8/layout/bList2"/>
    <dgm:cxn modelId="{BBD70124-2DA1-4CB9-9AF2-020E94933E8F}" type="presParOf" srcId="{5C4154B7-91D2-4386-9E33-44D0ECE70162}" destId="{47FD848C-CF72-4450-8828-6079DD3A24F5}" srcOrd="3" destOrd="0" presId="urn:microsoft.com/office/officeart/2005/8/layout/bList2"/>
    <dgm:cxn modelId="{B84B1C3D-5782-43D6-B171-37907BE8E02B}" type="presParOf" srcId="{B60811E6-8C65-4F57-ADA4-BB32E5721EA1}" destId="{08DDEDF3-789B-406D-96F2-85C4C88A0FE5}" srcOrd="1" destOrd="0" presId="urn:microsoft.com/office/officeart/2005/8/layout/bList2"/>
    <dgm:cxn modelId="{3EA0F173-26E4-44EC-B1ED-9E21E5D235D1}" type="presParOf" srcId="{B60811E6-8C65-4F57-ADA4-BB32E5721EA1}" destId="{2DF3D872-AAE7-4EAB-B8AA-3B6D384C01B9}" srcOrd="2" destOrd="0" presId="urn:microsoft.com/office/officeart/2005/8/layout/bList2"/>
    <dgm:cxn modelId="{827367C1-DA02-47E6-9A2C-F53500D33CC2}" type="presParOf" srcId="{2DF3D872-AAE7-4EAB-B8AA-3B6D384C01B9}" destId="{2D2DD877-28A1-4737-B04E-D444254418ED}" srcOrd="0" destOrd="0" presId="urn:microsoft.com/office/officeart/2005/8/layout/bList2"/>
    <dgm:cxn modelId="{AB3869FE-B189-4143-A90C-60BB639F17AD}" type="presParOf" srcId="{2DF3D872-AAE7-4EAB-B8AA-3B6D384C01B9}" destId="{D44E01B9-2D00-47B3-B06B-E3F436BF3BA6}" srcOrd="1" destOrd="0" presId="urn:microsoft.com/office/officeart/2005/8/layout/bList2"/>
    <dgm:cxn modelId="{E8C08836-AB85-4A6D-8213-AB160F9DBF1E}" type="presParOf" srcId="{2DF3D872-AAE7-4EAB-B8AA-3B6D384C01B9}" destId="{A73F933B-0054-4042-8D08-9F186183A8A1}" srcOrd="2" destOrd="0" presId="urn:microsoft.com/office/officeart/2005/8/layout/bList2"/>
    <dgm:cxn modelId="{BD37A32E-0DCF-41EF-B1AD-A782D61D2E5C}" type="presParOf" srcId="{2DF3D872-AAE7-4EAB-B8AA-3B6D384C01B9}" destId="{0218AE6B-C2D5-4B4F-9E26-0BFC95F69905}" srcOrd="3" destOrd="0" presId="urn:microsoft.com/office/officeart/2005/8/layout/bList2"/>
    <dgm:cxn modelId="{C4778308-871C-4ED7-85E4-8CE3310BF617}" type="presParOf" srcId="{B60811E6-8C65-4F57-ADA4-BB32E5721EA1}" destId="{6B9387C9-5CB6-4989-9CA2-AC285E396A2F}" srcOrd="3" destOrd="0" presId="urn:microsoft.com/office/officeart/2005/8/layout/bList2"/>
    <dgm:cxn modelId="{83BF244F-CC7E-41C8-97D8-9EDB60136A6D}" type="presParOf" srcId="{B60811E6-8C65-4F57-ADA4-BB32E5721EA1}" destId="{9B344D9B-6819-4988-90E4-E61C5DD303A4}" srcOrd="4" destOrd="0" presId="urn:microsoft.com/office/officeart/2005/8/layout/bList2"/>
    <dgm:cxn modelId="{58EF70D0-D463-4FD6-8AB0-F70900205432}" type="presParOf" srcId="{9B344D9B-6819-4988-90E4-E61C5DD303A4}" destId="{C0882DFF-EA5B-4036-A271-997FDAAA5AD1}" srcOrd="0" destOrd="0" presId="urn:microsoft.com/office/officeart/2005/8/layout/bList2"/>
    <dgm:cxn modelId="{7760CB6B-B3EA-41FF-963A-B44DE02E428B}" type="presParOf" srcId="{9B344D9B-6819-4988-90E4-E61C5DD303A4}" destId="{607279F0-4F1D-424B-8099-67DE17913C9B}" srcOrd="1" destOrd="0" presId="urn:microsoft.com/office/officeart/2005/8/layout/bList2"/>
    <dgm:cxn modelId="{55D9171A-717D-4DF4-9994-5E58B6929D64}" type="presParOf" srcId="{9B344D9B-6819-4988-90E4-E61C5DD303A4}" destId="{93379368-0E33-4BD4-8875-2FAD61971D91}" srcOrd="2" destOrd="0" presId="urn:microsoft.com/office/officeart/2005/8/layout/bList2"/>
    <dgm:cxn modelId="{8828723F-D580-40DF-AAFF-AEA9474D2945}" type="presParOf" srcId="{9B344D9B-6819-4988-90E4-E61C5DD303A4}" destId="{D4E15FB9-6267-430F-9280-724EAF90401E}" srcOrd="3" destOrd="0" presId="urn:microsoft.com/office/officeart/2005/8/layout/bList2"/>
    <dgm:cxn modelId="{A4CE621C-F5C4-4FA7-8FB5-BE123A4FC9D6}" type="presParOf" srcId="{B60811E6-8C65-4F57-ADA4-BB32E5721EA1}" destId="{0F694A01-BB2F-42FC-A7CB-754FB7DF0857}" srcOrd="5" destOrd="0" presId="urn:microsoft.com/office/officeart/2005/8/layout/bList2"/>
    <dgm:cxn modelId="{2DAC0C10-8DA3-4FE7-A4F5-55977DF460D4}" type="presParOf" srcId="{B60811E6-8C65-4F57-ADA4-BB32E5721EA1}" destId="{B6ED627A-F836-4FAB-88D1-F448A10E41FF}" srcOrd="6" destOrd="0" presId="urn:microsoft.com/office/officeart/2005/8/layout/bList2"/>
    <dgm:cxn modelId="{F10BDD8A-266B-49D6-8208-A1DD92F7701A}" type="presParOf" srcId="{B6ED627A-F836-4FAB-88D1-F448A10E41FF}" destId="{F8D45257-5A59-474A-95E7-51C214162D34}" srcOrd="0" destOrd="0" presId="urn:microsoft.com/office/officeart/2005/8/layout/bList2"/>
    <dgm:cxn modelId="{42A1CA20-1C20-45D2-9A26-EAE6025317FB}" type="presParOf" srcId="{B6ED627A-F836-4FAB-88D1-F448A10E41FF}" destId="{06D7B6AB-EF8D-4134-908C-7E36867F5D5C}" srcOrd="1" destOrd="0" presId="urn:microsoft.com/office/officeart/2005/8/layout/bList2"/>
    <dgm:cxn modelId="{7AC68B8B-DEC2-4AD6-9ACD-B5196EAB6FE8}" type="presParOf" srcId="{B6ED627A-F836-4FAB-88D1-F448A10E41FF}" destId="{E41DB11F-1C90-4DE1-9C37-BDF5F591D2B6}" srcOrd="2" destOrd="0" presId="urn:microsoft.com/office/officeart/2005/8/layout/bList2"/>
    <dgm:cxn modelId="{2FCE6754-24F0-49DD-ADF0-1F0F808A8105}" type="presParOf" srcId="{B6ED627A-F836-4FAB-88D1-F448A10E41FF}" destId="{74A91198-C6C6-415D-AE35-E8B79439B2A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763A30-D64E-4CFC-85FF-281FE59A7BAF}">
      <dsp:nvSpPr>
        <dsp:cNvPr id="0" name=""/>
        <dsp:cNvSpPr/>
      </dsp:nvSpPr>
      <dsp:spPr>
        <a:xfrm>
          <a:off x="6291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247650" rIns="82550" bIns="8255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6500" kern="1200" dirty="0"/>
        </a:p>
      </dsp:txBody>
      <dsp:txXfrm>
        <a:off x="45313" y="1468360"/>
        <a:ext cx="2152952" cy="1626369"/>
      </dsp:txXfrm>
    </dsp:sp>
    <dsp:sp modelId="{04F6B0CF-ECCB-42AA-905B-943463476066}">
      <dsp:nvSpPr>
        <dsp:cNvPr id="0" name=""/>
        <dsp:cNvSpPr/>
      </dsp:nvSpPr>
      <dsp:spPr>
        <a:xfrm>
          <a:off x="6291" y="3094730"/>
          <a:ext cx="2230996" cy="716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Mi data al día</a:t>
          </a:r>
        </a:p>
      </dsp:txBody>
      <dsp:txXfrm>
        <a:off x="6291" y="3094730"/>
        <a:ext cx="1571124" cy="716118"/>
      </dsp:txXfrm>
    </dsp:sp>
    <dsp:sp modelId="{47FD848C-CF72-4450-8828-6079DD3A24F5}">
      <dsp:nvSpPr>
        <dsp:cNvPr id="0" name=""/>
        <dsp:cNvSpPr/>
      </dsp:nvSpPr>
      <dsp:spPr>
        <a:xfrm>
          <a:off x="1640526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2DD877-28A1-4737-B04E-D444254418ED}">
      <dsp:nvSpPr>
        <dsp:cNvPr id="0" name=""/>
        <dsp:cNvSpPr/>
      </dsp:nvSpPr>
      <dsp:spPr>
        <a:xfrm>
          <a:off x="2614826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F933B-0054-4042-8D08-9F186183A8A1}">
      <dsp:nvSpPr>
        <dsp:cNvPr id="0" name=""/>
        <dsp:cNvSpPr/>
      </dsp:nvSpPr>
      <dsp:spPr>
        <a:xfrm>
          <a:off x="2614826" y="3094730"/>
          <a:ext cx="2230996" cy="716118"/>
        </a:xfrm>
        <a:prstGeom prst="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2700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Decisor</a:t>
          </a:r>
        </a:p>
      </dsp:txBody>
      <dsp:txXfrm>
        <a:off x="2614826" y="3094730"/>
        <a:ext cx="1571124" cy="716118"/>
      </dsp:txXfrm>
    </dsp:sp>
    <dsp:sp modelId="{0218AE6B-C2D5-4B4F-9E26-0BFC95F69905}">
      <dsp:nvSpPr>
        <dsp:cNvPr id="0" name=""/>
        <dsp:cNvSpPr/>
      </dsp:nvSpPr>
      <dsp:spPr>
        <a:xfrm>
          <a:off x="4249061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613955"/>
            <a:satOff val="4090"/>
            <a:lumOff val="37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13955"/>
              <a:satOff val="4090"/>
              <a:lumOff val="3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882DFF-EA5B-4036-A271-997FDAAA5AD1}">
      <dsp:nvSpPr>
        <dsp:cNvPr id="0" name=""/>
        <dsp:cNvSpPr/>
      </dsp:nvSpPr>
      <dsp:spPr>
        <a:xfrm>
          <a:off x="5223360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379368-0E33-4BD4-8875-2FAD61971D91}">
      <dsp:nvSpPr>
        <dsp:cNvPr id="0" name=""/>
        <dsp:cNvSpPr/>
      </dsp:nvSpPr>
      <dsp:spPr>
        <a:xfrm>
          <a:off x="5223360" y="3094730"/>
          <a:ext cx="2230996" cy="716118"/>
        </a:xfrm>
        <a:prstGeom prst="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2700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Seguros</a:t>
          </a:r>
        </a:p>
      </dsp:txBody>
      <dsp:txXfrm>
        <a:off x="5223360" y="3094730"/>
        <a:ext cx="1571124" cy="716118"/>
      </dsp:txXfrm>
    </dsp:sp>
    <dsp:sp modelId="{D4E15FB9-6267-430F-9280-724EAF90401E}">
      <dsp:nvSpPr>
        <dsp:cNvPr id="0" name=""/>
        <dsp:cNvSpPr/>
      </dsp:nvSpPr>
      <dsp:spPr>
        <a:xfrm>
          <a:off x="6857596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1227910"/>
            <a:satOff val="8180"/>
            <a:lumOff val="74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227910"/>
              <a:satOff val="8180"/>
              <a:lumOff val="7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45257-5A59-474A-95E7-51C214162D34}">
      <dsp:nvSpPr>
        <dsp:cNvPr id="0" name=""/>
        <dsp:cNvSpPr/>
      </dsp:nvSpPr>
      <dsp:spPr>
        <a:xfrm>
          <a:off x="7831895" y="1429338"/>
          <a:ext cx="2230996" cy="166539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1DB11F-1C90-4DE1-9C37-BDF5F591D2B6}">
      <dsp:nvSpPr>
        <dsp:cNvPr id="0" name=""/>
        <dsp:cNvSpPr/>
      </dsp:nvSpPr>
      <dsp:spPr>
        <a:xfrm>
          <a:off x="7831895" y="3094730"/>
          <a:ext cx="2230996" cy="716118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2700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No </a:t>
          </a:r>
          <a:r>
            <a:rPr lang="es-ES" sz="2200" kern="1200" dirty="0" err="1"/>
            <a:t>Bancalizados</a:t>
          </a:r>
          <a:endParaRPr lang="es-ES" sz="2200" kern="1200" dirty="0"/>
        </a:p>
      </dsp:txBody>
      <dsp:txXfrm>
        <a:off x="7831895" y="3094730"/>
        <a:ext cx="1571124" cy="716118"/>
      </dsp:txXfrm>
    </dsp:sp>
    <dsp:sp modelId="{74A91198-C6C6-415D-AE35-E8B79439B2A3}">
      <dsp:nvSpPr>
        <dsp:cNvPr id="0" name=""/>
        <dsp:cNvSpPr/>
      </dsp:nvSpPr>
      <dsp:spPr>
        <a:xfrm>
          <a:off x="9466130" y="3208479"/>
          <a:ext cx="780848" cy="780848"/>
        </a:xfrm>
        <a:prstGeom prst="ellipse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1/11/2018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11/1/2018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119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2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65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4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1/11/2018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4732016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Informe Planeación Sprint 2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Estado Actual Madurez Safe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331" t="2221" r="8945" b="1456"/>
          <a:stretch/>
        </p:blipFill>
        <p:spPr>
          <a:xfrm>
            <a:off x="6102944" y="1677693"/>
            <a:ext cx="5597785" cy="41007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67" y="1829323"/>
            <a:ext cx="4479740" cy="394907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923063" y="5974442"/>
            <a:ext cx="462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Se actualizo con artefactos, roles y ceremonias ajustados a </a:t>
            </a:r>
            <a:r>
              <a:rPr lang="es-CO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Experian</a:t>
            </a:r>
            <a:endParaRPr lang="es-CO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746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13" name="Grupo 12"/>
          <p:cNvGrpSpPr/>
          <p:nvPr/>
        </p:nvGrpSpPr>
        <p:grpSpPr>
          <a:xfrm>
            <a:off x="1019331" y="1382980"/>
            <a:ext cx="10253271" cy="5418667"/>
            <a:chOff x="1019331" y="719666"/>
            <a:chExt cx="10253271" cy="5418667"/>
          </a:xfrm>
        </p:grpSpPr>
        <p:graphicFrame>
          <p:nvGraphicFramePr>
            <p:cNvPr id="4" name="Diagrama 3"/>
            <p:cNvGraphicFramePr/>
            <p:nvPr>
              <p:extLst>
                <p:ext uri="{D42A27DB-BD31-4B8C-83A1-F6EECF244321}">
                  <p14:modId xmlns:p14="http://schemas.microsoft.com/office/powerpoint/2010/main" val="1789303175"/>
                </p:ext>
              </p:extLst>
            </p:nvPr>
          </p:nvGraphicFramePr>
          <p:xfrm>
            <a:off x="1019331" y="719666"/>
            <a:ext cx="10253271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5" name="CuadroTexto 4"/>
            <p:cNvSpPr txBox="1"/>
            <p:nvPr/>
          </p:nvSpPr>
          <p:spPr>
            <a:xfrm>
              <a:off x="2727052" y="4092314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54%</a:t>
              </a: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289154" y="2428406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64%</a:t>
              </a: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5380348" y="413738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57%</a:t>
              </a:r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3942450" y="247347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57%</a:t>
              </a:r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7973684" y="4137382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54%</a:t>
              </a: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6535786" y="247347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64%</a:t>
              </a: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10605055" y="4124792"/>
              <a:ext cx="551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4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?%</a:t>
              </a: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9167157" y="2460884"/>
              <a:ext cx="167889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6600" b="1" dirty="0">
                  <a:solidFill>
                    <a:srgbClr val="CC00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50%</a:t>
              </a:r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899409" y="1750955"/>
            <a:ext cx="107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Objetivo</a:t>
            </a:r>
            <a:r>
              <a:rPr lang="es-CO" sz="2400" dirty="0"/>
              <a:t> Incrementar un </a:t>
            </a:r>
            <a:r>
              <a:rPr lang="es-CO" sz="2400" b="1" dirty="0"/>
              <a:t>10%</a:t>
            </a:r>
            <a:r>
              <a:rPr lang="es-CO" sz="2400" dirty="0"/>
              <a:t> en la madurez del marco Safe en los Equipos Priorizado</a:t>
            </a:r>
          </a:p>
        </p:txBody>
      </p:sp>
    </p:spTree>
    <p:extLst>
      <p:ext uri="{BB962C8B-B14F-4D97-AF65-F5344CB8AC3E}">
        <p14:creationId xmlns:p14="http://schemas.microsoft.com/office/powerpoint/2010/main" val="158050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Backlog Mejora Metodológica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6454408" y="5000487"/>
            <a:ext cx="2904750" cy="981458"/>
            <a:chOff x="3645275" y="1384457"/>
            <a:chExt cx="2904750" cy="981458"/>
          </a:xfrm>
        </p:grpSpPr>
        <p:grpSp>
          <p:nvGrpSpPr>
            <p:cNvPr id="8" name="Grupo 7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4" name="Imagen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6" name="CuadroTexto 5"/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Definir Backlog </a:t>
                </a:r>
                <a:r>
                  <a:rPr lang="es-CO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Program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3689725" y="1450722"/>
              <a:ext cx="947705" cy="7390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08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2730874" y="3792568"/>
            <a:ext cx="2904750" cy="981458"/>
            <a:chOff x="3645275" y="1384457"/>
            <a:chExt cx="2904750" cy="981458"/>
          </a:xfrm>
        </p:grpSpPr>
        <p:grpSp>
          <p:nvGrpSpPr>
            <p:cNvPr id="12" name="Grupo 11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1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6" name="CuadroTexto 15"/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Definición de roles </a:t>
                </a:r>
                <a:r>
                  <a:rPr lang="es-CO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Program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3" name="CuadroTexto 12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730874" y="4950161"/>
            <a:ext cx="2904750" cy="981458"/>
            <a:chOff x="3645275" y="1384457"/>
            <a:chExt cx="2904750" cy="981458"/>
          </a:xfrm>
        </p:grpSpPr>
        <p:grpSp>
          <p:nvGrpSpPr>
            <p:cNvPr id="18" name="Grupo 17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1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Revisión Estructura Célula</a:t>
                </a:r>
              </a:p>
            </p:txBody>
          </p:sp>
        </p:grpSp>
        <p:sp>
          <p:nvSpPr>
            <p:cNvPr id="19" name="CuadroTexto 18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454408" y="1478738"/>
            <a:ext cx="2904750" cy="981458"/>
            <a:chOff x="3645275" y="1384457"/>
            <a:chExt cx="2904750" cy="981458"/>
          </a:xfrm>
        </p:grpSpPr>
        <p:grpSp>
          <p:nvGrpSpPr>
            <p:cNvPr id="24" name="Grupo 23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6" name="Imagen 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7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8" name="CuadroTexto 27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Definir los </a:t>
                </a:r>
                <a:r>
                  <a:rPr lang="es-CO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Stakeholders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" name="CuadroTexto 24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2775323" y="2665219"/>
            <a:ext cx="2904750" cy="981458"/>
            <a:chOff x="3645275" y="1384457"/>
            <a:chExt cx="2904750" cy="981458"/>
          </a:xfrm>
        </p:grpSpPr>
        <p:grpSp>
          <p:nvGrpSpPr>
            <p:cNvPr id="30" name="Grupo 29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33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4" name="CuadroTexto 33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Revisión Proceso Desarrollo</a:t>
                </a:r>
              </a:p>
            </p:txBody>
          </p:sp>
        </p:grpSp>
        <p:sp>
          <p:nvSpPr>
            <p:cNvPr id="31" name="CuadroTexto 30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6454408" y="2599421"/>
            <a:ext cx="2904750" cy="981458"/>
            <a:chOff x="3645275" y="1384457"/>
            <a:chExt cx="2904750" cy="981458"/>
          </a:xfrm>
        </p:grpSpPr>
        <p:grpSp>
          <p:nvGrpSpPr>
            <p:cNvPr id="36" name="Grupo 35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38" name="Imagen 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39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Condiciones de las Fabricas</a:t>
                </a:r>
              </a:p>
            </p:txBody>
          </p:sp>
        </p:grpSp>
        <p:sp>
          <p:nvSpPr>
            <p:cNvPr id="37" name="CuadroTexto 36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6454408" y="3726770"/>
            <a:ext cx="2904750" cy="981458"/>
            <a:chOff x="3645275" y="1384457"/>
            <a:chExt cx="2904750" cy="981458"/>
          </a:xfrm>
        </p:grpSpPr>
        <p:grpSp>
          <p:nvGrpSpPr>
            <p:cNvPr id="42" name="Grupo 41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45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Revisión Proceso de Despliegue Continuo</a:t>
                </a:r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FD6FAE37-AD55-43F0-9477-49AA2EEEFF3A}"/>
              </a:ext>
            </a:extLst>
          </p:cNvPr>
          <p:cNvGrpSpPr/>
          <p:nvPr/>
        </p:nvGrpSpPr>
        <p:grpSpPr>
          <a:xfrm>
            <a:off x="2730874" y="1361735"/>
            <a:ext cx="2904750" cy="981458"/>
            <a:chOff x="3645275" y="1384457"/>
            <a:chExt cx="2904750" cy="981458"/>
          </a:xfrm>
        </p:grpSpPr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B3DBC2C6-CF8F-4863-BDAE-E11319D9E99A}"/>
                </a:ext>
              </a:extLst>
            </p:cNvPr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50" name="Imagen 49">
                <a:extLst>
                  <a:ext uri="{FF2B5EF4-FFF2-40B4-BE49-F238E27FC236}">
                    <a16:creationId xmlns:a16="http://schemas.microsoft.com/office/drawing/2014/main" id="{7CFDB004-A93C-48A7-8CDB-080FDD0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51" name="Redondear rectángulo de esquina sencilla 4">
                <a:extLst>
                  <a:ext uri="{FF2B5EF4-FFF2-40B4-BE49-F238E27FC236}">
                    <a16:creationId xmlns:a16="http://schemas.microsoft.com/office/drawing/2014/main" id="{A9BAB991-6D67-4184-8058-C1BBE62377CC}"/>
                  </a:ext>
                </a:extLst>
              </p:cNvPr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F54AE7EC-674D-404E-A67C-F4FB4F7776FE}"/>
                  </a:ext>
                </a:extLst>
              </p:cNvPr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E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Diseño Marco de Trabajo </a:t>
                </a:r>
                <a:r>
                  <a:rPr lang="es-E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Safe</a:t>
                </a:r>
                <a:r>
                  <a:rPr lang="es-E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para Experian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07C578A6-5229-4AF8-921F-BB3926CA911D}"/>
                </a:ext>
              </a:extLst>
            </p:cNvPr>
            <p:cNvSpPr txBox="1"/>
            <p:nvPr/>
          </p:nvSpPr>
          <p:spPr>
            <a:xfrm>
              <a:off x="3689725" y="1450722"/>
              <a:ext cx="947705" cy="7390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365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o 45"/>
          <p:cNvGrpSpPr/>
          <p:nvPr/>
        </p:nvGrpSpPr>
        <p:grpSpPr>
          <a:xfrm>
            <a:off x="7579298" y="3666196"/>
            <a:ext cx="1641349" cy="1485750"/>
            <a:chOff x="1653174" y="3967893"/>
            <a:chExt cx="1641349" cy="1485750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Lideres Técnicos Integrales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037648" y="2206751"/>
            <a:ext cx="1817233" cy="1686978"/>
            <a:chOff x="3563032" y="1513422"/>
            <a:chExt cx="1817233" cy="1686978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513422"/>
              <a:ext cx="18172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Criterios Aceptación recibido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739445" y="3416301"/>
            <a:ext cx="2439761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Comunicación</a:t>
            </a:r>
          </a:p>
        </p:txBody>
      </p:sp>
      <p:sp>
        <p:nvSpPr>
          <p:cNvPr id="4" name="Paralelogramo 3"/>
          <p:cNvSpPr/>
          <p:nvPr/>
        </p:nvSpPr>
        <p:spPr>
          <a:xfrm>
            <a:off x="2771445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Entendimiento de los </a:t>
            </a:r>
            <a:r>
              <a:rPr lang="es-CO" b="1" dirty="0" err="1"/>
              <a:t>Req</a:t>
            </a:r>
            <a:endParaRPr lang="es-CO" b="1" dirty="0"/>
          </a:p>
        </p:txBody>
      </p:sp>
      <p:grpSp>
        <p:nvGrpSpPr>
          <p:cNvPr id="10" name="Grupo 9"/>
          <p:cNvGrpSpPr/>
          <p:nvPr/>
        </p:nvGrpSpPr>
        <p:grpSpPr>
          <a:xfrm>
            <a:off x="1696161" y="2499360"/>
            <a:ext cx="114300" cy="853440"/>
            <a:chOff x="2572461" y="2143760"/>
            <a:chExt cx="114300" cy="853440"/>
          </a:xfrm>
        </p:grpSpPr>
        <p:cxnSp>
          <p:nvCxnSpPr>
            <p:cNvPr id="6" name="Conector recto 5"/>
            <p:cNvCxnSpPr/>
            <p:nvPr/>
          </p:nvCxnSpPr>
          <p:spPr>
            <a:xfrm flipH="1" flipV="1">
              <a:off x="2629611" y="2278380"/>
              <a:ext cx="711" cy="71882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ipse 6"/>
            <p:cNvSpPr/>
            <p:nvPr/>
          </p:nvSpPr>
          <p:spPr>
            <a:xfrm>
              <a:off x="2572461" y="2143760"/>
              <a:ext cx="114300" cy="116840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892299" y="2155727"/>
            <a:ext cx="178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 dirty="0">
                <a:solidFill>
                  <a:srgbClr val="CC0099"/>
                </a:solidFill>
              </a:rPr>
              <a:t>Proceso Desarrollo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1360810" y="4132993"/>
            <a:ext cx="1063433" cy="1306707"/>
            <a:chOff x="1906910" y="3967893"/>
            <a:chExt cx="1063433" cy="1306707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906910" y="4936046"/>
              <a:ext cx="1063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>
                  <a:solidFill>
                    <a:srgbClr val="CC0099"/>
                  </a:solidFill>
                </a:rPr>
                <a:t>Artefactos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2960812" y="2160806"/>
            <a:ext cx="1926746" cy="1204694"/>
            <a:chOff x="3506912" y="1995706"/>
            <a:chExt cx="1926746" cy="1204694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506912" y="1995706"/>
              <a:ext cx="1926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>
                  <a:solidFill>
                    <a:srgbClr val="CC0099"/>
                  </a:solidFill>
                </a:rPr>
                <a:t>Fabrica Parte Equipo</a:t>
              </a:r>
            </a:p>
          </p:txBody>
        </p:sp>
      </p:grpSp>
      <p:sp>
        <p:nvSpPr>
          <p:cNvPr id="19" name="Paralelogramo 18"/>
          <p:cNvSpPr/>
          <p:nvPr/>
        </p:nvSpPr>
        <p:spPr>
          <a:xfrm>
            <a:off x="4833051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Tiempo de Entrega</a:t>
            </a:r>
          </a:p>
        </p:txBody>
      </p:sp>
      <p:grpSp>
        <p:nvGrpSpPr>
          <p:cNvPr id="24" name="Grupo 23"/>
          <p:cNvGrpSpPr/>
          <p:nvPr/>
        </p:nvGrpSpPr>
        <p:grpSpPr>
          <a:xfrm>
            <a:off x="4378918" y="4096859"/>
            <a:ext cx="1339617" cy="1799150"/>
            <a:chOff x="1758045" y="3967893"/>
            <a:chExt cx="1339617" cy="1799150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758045" y="4936046"/>
              <a:ext cx="1339617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Sabemos el Status del desarrollo</a:t>
              </a:r>
            </a:p>
          </p:txBody>
        </p:sp>
      </p:grpSp>
      <p:sp>
        <p:nvSpPr>
          <p:cNvPr id="29" name="Paralelogramo 28"/>
          <p:cNvSpPr/>
          <p:nvPr/>
        </p:nvSpPr>
        <p:spPr>
          <a:xfrm>
            <a:off x="6898945" y="3416301"/>
            <a:ext cx="3934155" cy="678592"/>
          </a:xfrm>
          <a:prstGeom prst="parallelogram">
            <a:avLst>
              <a:gd name="adj" fmla="val 8374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Calidad Desarrollo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6565188" y="1668363"/>
            <a:ext cx="1852633" cy="1673461"/>
            <a:chOff x="3449544" y="1526939"/>
            <a:chExt cx="1852633" cy="1673461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449544" y="1526939"/>
              <a:ext cx="18526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Conocimiento Centralizado en la Fabrica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6318280" y="4149784"/>
            <a:ext cx="1719368" cy="1485750"/>
            <a:chOff x="1653174" y="3967893"/>
            <a:chExt cx="1719368" cy="1485750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68868"/>
              <a:ext cx="171936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Errores Diseño Desconocimiento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9261103" y="4145693"/>
            <a:ext cx="1641349" cy="1362639"/>
            <a:chOff x="1653174" y="3967893"/>
            <a:chExt cx="1641349" cy="1362639"/>
          </a:xfrm>
        </p:grpSpPr>
        <p:grpSp>
          <p:nvGrpSpPr>
            <p:cNvPr id="52" name="Grupo 51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653174" y="4991978"/>
              <a:ext cx="16413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Definir Roles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9431822" y="1797543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de Conocimiento</a:t>
              </a: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178886" y="1106292"/>
            <a:ext cx="3034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Fabrica Software</a:t>
            </a:r>
          </a:p>
        </p:txBody>
      </p:sp>
    </p:spTree>
    <p:extLst>
      <p:ext uri="{BB962C8B-B14F-4D97-AF65-F5344CB8AC3E}">
        <p14:creationId xmlns:p14="http://schemas.microsoft.com/office/powerpoint/2010/main" val="368193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/>
          <p:cNvGrpSpPr/>
          <p:nvPr/>
        </p:nvGrpSpPr>
        <p:grpSpPr>
          <a:xfrm>
            <a:off x="6486546" y="2172158"/>
            <a:ext cx="1852633" cy="1265736"/>
            <a:chOff x="3563844" y="1934664"/>
            <a:chExt cx="1852633" cy="1265736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563844" y="1934664"/>
              <a:ext cx="1852633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Cultura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2695878" y="3757002"/>
            <a:ext cx="1474165" cy="1511293"/>
            <a:chOff x="1734473" y="3967893"/>
            <a:chExt cx="1474165" cy="1511293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734473" y="4894411"/>
              <a:ext cx="147416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Madurez de la Idea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004306" y="2276008"/>
            <a:ext cx="2017354" cy="1700084"/>
            <a:chOff x="3481484" y="1500316"/>
            <a:chExt cx="2017354" cy="1700084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481484" y="1500316"/>
              <a:ext cx="20173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hay Requerimientos no Funcionales</a:t>
              </a: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821330" y="3957118"/>
            <a:ext cx="1641349" cy="1362639"/>
            <a:chOff x="1653174" y="3967893"/>
            <a:chExt cx="1641349" cy="1362639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991978"/>
              <a:ext cx="1641349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Definir el Rol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4550491" y="1746137"/>
            <a:ext cx="1817233" cy="1686978"/>
            <a:chOff x="3563032" y="1513422"/>
            <a:chExt cx="1817233" cy="1686978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513422"/>
              <a:ext cx="1817233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involucra infraestructura desde el inicio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1660231" y="3488050"/>
            <a:ext cx="4707493" cy="678592"/>
          </a:xfrm>
          <a:prstGeom prst="parallelogram">
            <a:avLst>
              <a:gd name="adj" fmla="val 8187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Cambio de Alcance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2451847" y="2571109"/>
            <a:ext cx="114300" cy="853440"/>
            <a:chOff x="2572461" y="2143760"/>
            <a:chExt cx="114300" cy="853440"/>
          </a:xfrm>
        </p:grpSpPr>
        <p:cxnSp>
          <p:nvCxnSpPr>
            <p:cNvPr id="6" name="Conector recto 5"/>
            <p:cNvCxnSpPr/>
            <p:nvPr/>
          </p:nvCxnSpPr>
          <p:spPr>
            <a:xfrm flipH="1" flipV="1">
              <a:off x="2629611" y="2278380"/>
              <a:ext cx="711" cy="71882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ipse 6"/>
            <p:cNvSpPr/>
            <p:nvPr/>
          </p:nvSpPr>
          <p:spPr>
            <a:xfrm>
              <a:off x="2572461" y="2143760"/>
              <a:ext cx="114300" cy="116840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1767856" y="1747368"/>
            <a:ext cx="16215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CO" sz="1600" b="1" dirty="0">
                <a:solidFill>
                  <a:srgbClr val="CC0099"/>
                </a:solidFill>
              </a:rPr>
              <a:t>Todas las Áreas no están Involucradas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1253192" y="4139834"/>
            <a:ext cx="1433190" cy="1552928"/>
            <a:chOff x="1718065" y="3967893"/>
            <a:chExt cx="1433190" cy="1552928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718065" y="4936046"/>
              <a:ext cx="14331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Backlog Transversales</a:t>
              </a:r>
            </a:p>
          </p:txBody>
        </p:sp>
      </p:grpSp>
      <p:sp>
        <p:nvSpPr>
          <p:cNvPr id="29" name="Paralelogramo 28"/>
          <p:cNvSpPr/>
          <p:nvPr/>
        </p:nvSpPr>
        <p:spPr>
          <a:xfrm>
            <a:off x="6065644" y="3500750"/>
            <a:ext cx="3934155" cy="678592"/>
          </a:xfrm>
          <a:prstGeom prst="parallelogram">
            <a:avLst>
              <a:gd name="adj" fmla="val 8374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Desconoce la Metodología</a:t>
            </a:r>
          </a:p>
        </p:txBody>
      </p:sp>
      <p:grpSp>
        <p:nvGrpSpPr>
          <p:cNvPr id="36" name="Grupo 35"/>
          <p:cNvGrpSpPr/>
          <p:nvPr/>
        </p:nvGrpSpPr>
        <p:grpSpPr>
          <a:xfrm>
            <a:off x="4343519" y="4197478"/>
            <a:ext cx="1641349" cy="1672361"/>
            <a:chOff x="1653174" y="3967893"/>
            <a:chExt cx="1641349" cy="1672361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09257"/>
              <a:ext cx="16413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Aterriza alcance del proyecto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8290155" y="2008632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Falta de Capacitación</a:t>
              </a: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185318" y="1072145"/>
            <a:ext cx="173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</a:t>
            </a:r>
          </a:p>
        </p:txBody>
      </p:sp>
    </p:spTree>
    <p:extLst>
      <p:ext uri="{BB962C8B-B14F-4D97-AF65-F5344CB8AC3E}">
        <p14:creationId xmlns:p14="http://schemas.microsoft.com/office/powerpoint/2010/main" val="71686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upo 81"/>
          <p:cNvGrpSpPr/>
          <p:nvPr/>
        </p:nvGrpSpPr>
        <p:grpSpPr>
          <a:xfrm>
            <a:off x="10053562" y="2350309"/>
            <a:ext cx="1572495" cy="1618916"/>
            <a:chOff x="3702237" y="1581484"/>
            <a:chExt cx="1572495" cy="1618916"/>
          </a:xfrm>
        </p:grpSpPr>
        <p:grpSp>
          <p:nvGrpSpPr>
            <p:cNvPr id="83" name="Grupo 8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85" name="Conector recto 8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Elipse 8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84" name="CuadroTexto 83"/>
            <p:cNvSpPr txBox="1"/>
            <p:nvPr/>
          </p:nvSpPr>
          <p:spPr>
            <a:xfrm>
              <a:off x="3702237" y="1581484"/>
              <a:ext cx="157249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hay Lineamientos Formales</a:t>
              </a:r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8176895" y="3848672"/>
            <a:ext cx="1339617" cy="1304786"/>
            <a:chOff x="1801784" y="3967893"/>
            <a:chExt cx="1339617" cy="1304786"/>
          </a:xfrm>
        </p:grpSpPr>
        <p:grpSp>
          <p:nvGrpSpPr>
            <p:cNvPr id="68" name="Grupo 67"/>
            <p:cNvGrpSpPr/>
            <p:nvPr/>
          </p:nvGrpSpPr>
          <p:grpSpPr>
            <a:xfrm>
              <a:off x="2367567" y="3967893"/>
              <a:ext cx="114300" cy="909320"/>
              <a:chOff x="2570035" y="2278380"/>
              <a:chExt cx="114300" cy="909320"/>
            </a:xfrm>
          </p:grpSpPr>
          <p:cxnSp>
            <p:nvCxnSpPr>
              <p:cNvPr id="70" name="Conector recto 69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Elipse 70"/>
              <p:cNvSpPr/>
              <p:nvPr/>
            </p:nvSpPr>
            <p:spPr>
              <a:xfrm>
                <a:off x="2570035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9" name="CuadroTexto 68"/>
            <p:cNvSpPr txBox="1"/>
            <p:nvPr/>
          </p:nvSpPr>
          <p:spPr>
            <a:xfrm>
              <a:off x="1801784" y="4934125"/>
              <a:ext cx="13396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Disposición</a:t>
              </a: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7243863" y="2380920"/>
            <a:ext cx="1572495" cy="1495805"/>
            <a:chOff x="3702237" y="1704595"/>
            <a:chExt cx="1572495" cy="1495805"/>
          </a:xfrm>
        </p:grpSpPr>
        <p:grpSp>
          <p:nvGrpSpPr>
            <p:cNvPr id="63" name="Grupo 6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65" name="Conector recto 6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Elipse 6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64" name="CuadroTexto 63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son parte del Equipo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93324" y="3620863"/>
            <a:ext cx="1400854" cy="1719408"/>
            <a:chOff x="1769319" y="3967893"/>
            <a:chExt cx="1400854" cy="1719408"/>
          </a:xfrm>
        </p:grpSpPr>
        <p:grpSp>
          <p:nvGrpSpPr>
            <p:cNvPr id="52" name="Grupo 51"/>
            <p:cNvGrpSpPr/>
            <p:nvPr/>
          </p:nvGrpSpPr>
          <p:grpSpPr>
            <a:xfrm>
              <a:off x="2370941" y="3967893"/>
              <a:ext cx="114300" cy="909320"/>
              <a:chOff x="2573409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73409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769319" y="4856304"/>
              <a:ext cx="140085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Alcance de Actividades Infra</a:t>
              </a: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2748905" y="2519811"/>
            <a:ext cx="1373276" cy="1462452"/>
            <a:chOff x="3813590" y="1737948"/>
            <a:chExt cx="1373276" cy="1462452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813590" y="1737948"/>
              <a:ext cx="1373276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Calidad Entregables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1551070" y="3622042"/>
            <a:ext cx="1339617" cy="1304786"/>
            <a:chOff x="1801784" y="3967893"/>
            <a:chExt cx="1339617" cy="1304786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801784" y="4934125"/>
              <a:ext cx="1339617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Herramientas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0836" y="4200385"/>
            <a:ext cx="1764386" cy="1831395"/>
            <a:chOff x="1567851" y="3886118"/>
            <a:chExt cx="1764386" cy="1831395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886118"/>
              <a:ext cx="114300" cy="991095"/>
              <a:chOff x="2559761" y="2196605"/>
              <a:chExt cx="114300" cy="991095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196605"/>
                <a:ext cx="712" cy="800595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567851" y="4886516"/>
              <a:ext cx="1764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Solicitudes en tiempo no adecuado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611497" y="2513784"/>
            <a:ext cx="1879146" cy="1438628"/>
            <a:chOff x="892300" y="1914172"/>
            <a:chExt cx="1879146" cy="1438628"/>
          </a:xfrm>
        </p:grpSpPr>
        <p:grpSp>
          <p:nvGrpSpPr>
            <p:cNvPr id="10" name="Grupo 9"/>
            <p:cNvGrpSpPr/>
            <p:nvPr/>
          </p:nvGrpSpPr>
          <p:grpSpPr>
            <a:xfrm>
              <a:off x="1696161" y="2499360"/>
              <a:ext cx="114300" cy="853440"/>
              <a:chOff x="2572461" y="2143760"/>
              <a:chExt cx="114300" cy="853440"/>
            </a:xfrm>
          </p:grpSpPr>
          <p:cxnSp>
            <p:nvCxnSpPr>
              <p:cNvPr id="6" name="Conector recto 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892300" y="1914172"/>
              <a:ext cx="18791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Desconocimiento Técnico</a:t>
              </a: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3692029" y="3768295"/>
            <a:ext cx="1641349" cy="1485750"/>
            <a:chOff x="1653174" y="3967893"/>
            <a:chExt cx="1641349" cy="1485750"/>
          </a:xfrm>
        </p:grpSpPr>
        <p:grpSp>
          <p:nvGrpSpPr>
            <p:cNvPr id="47" name="Grupo 4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49" name="Conector recto 4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Elipse 4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8" name="CuadroTexto 4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Alto numero de reproceso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5611040" y="2416452"/>
            <a:ext cx="1572495" cy="1495805"/>
            <a:chOff x="3702237" y="1704595"/>
            <a:chExt cx="1572495" cy="1495805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Conocen los ANS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788486" y="3492501"/>
            <a:ext cx="4822554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Alta Demanda</a:t>
            </a:r>
          </a:p>
        </p:txBody>
      </p:sp>
      <p:sp>
        <p:nvSpPr>
          <p:cNvPr id="4" name="Paralelogramo 3"/>
          <p:cNvSpPr/>
          <p:nvPr/>
        </p:nvSpPr>
        <p:spPr>
          <a:xfrm>
            <a:off x="5183745" y="3510354"/>
            <a:ext cx="2215428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Tiempo de Espera</a:t>
            </a:r>
          </a:p>
        </p:txBody>
      </p:sp>
      <p:grpSp>
        <p:nvGrpSpPr>
          <p:cNvPr id="30" name="Grupo 29"/>
          <p:cNvGrpSpPr/>
          <p:nvPr/>
        </p:nvGrpSpPr>
        <p:grpSpPr>
          <a:xfrm>
            <a:off x="1865672" y="1748302"/>
            <a:ext cx="1560388" cy="1697138"/>
            <a:chOff x="3671986" y="1503262"/>
            <a:chExt cx="1560388" cy="1697138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671986" y="1503262"/>
              <a:ext cx="15603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Capacitación Temas Técnicos LT</a:t>
              </a:r>
            </a:p>
          </p:txBody>
        </p:sp>
      </p:grpSp>
      <p:sp>
        <p:nvSpPr>
          <p:cNvPr id="19" name="Paralelogramo 18"/>
          <p:cNvSpPr/>
          <p:nvPr/>
        </p:nvSpPr>
        <p:spPr>
          <a:xfrm>
            <a:off x="7013663" y="3492501"/>
            <a:ext cx="2938454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Comunicación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9523979" y="3492501"/>
            <a:ext cx="2230688" cy="678592"/>
          </a:xfrm>
          <a:prstGeom prst="parallelogram">
            <a:avLst>
              <a:gd name="adj" fmla="val 83747"/>
            </a:avLst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Burocracia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3509731" y="1881861"/>
            <a:ext cx="1852633" cy="1550350"/>
            <a:chOff x="3507405" y="1650050"/>
            <a:chExt cx="1852633" cy="1550350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507405" y="1650050"/>
              <a:ext cx="18526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se cumple protocolo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2288695" y="4200385"/>
            <a:ext cx="1641349" cy="1707017"/>
            <a:chOff x="1653174" y="3967893"/>
            <a:chExt cx="1641349" cy="1707017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43913"/>
              <a:ext cx="16413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pasa por ambiente desarrollo</a:t>
              </a:r>
            </a:p>
          </p:txBody>
        </p:sp>
      </p:grpSp>
      <p:sp>
        <p:nvSpPr>
          <p:cNvPr id="61" name="CuadroTexto 60"/>
          <p:cNvSpPr txBox="1"/>
          <p:nvPr/>
        </p:nvSpPr>
        <p:spPr>
          <a:xfrm>
            <a:off x="267786" y="1044571"/>
            <a:ext cx="2726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Infraestructura</a:t>
            </a:r>
          </a:p>
        </p:txBody>
      </p:sp>
      <p:grpSp>
        <p:nvGrpSpPr>
          <p:cNvPr id="72" name="Grupo 71"/>
          <p:cNvGrpSpPr/>
          <p:nvPr/>
        </p:nvGrpSpPr>
        <p:grpSpPr>
          <a:xfrm>
            <a:off x="8503255" y="1909430"/>
            <a:ext cx="1572495" cy="1495805"/>
            <a:chOff x="3702237" y="1704595"/>
            <a:chExt cx="1572495" cy="1495805"/>
          </a:xfrm>
        </p:grpSpPr>
        <p:grpSp>
          <p:nvGrpSpPr>
            <p:cNvPr id="73" name="Grupo 72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75" name="Conector recto 74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Elipse 75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74" name="CuadroTexto 73"/>
            <p:cNvSpPr txBox="1"/>
            <p:nvPr/>
          </p:nvSpPr>
          <p:spPr>
            <a:xfrm>
              <a:off x="3702237" y="1704595"/>
              <a:ext cx="157249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No echamos Culpas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8012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upo 55"/>
          <p:cNvGrpSpPr/>
          <p:nvPr/>
        </p:nvGrpSpPr>
        <p:grpSpPr>
          <a:xfrm>
            <a:off x="8873022" y="1975343"/>
            <a:ext cx="1817233" cy="1563867"/>
            <a:chOff x="3563032" y="1636533"/>
            <a:chExt cx="1817233" cy="1563867"/>
          </a:xfrm>
        </p:grpSpPr>
        <p:grpSp>
          <p:nvGrpSpPr>
            <p:cNvPr id="57" name="Grupo 56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59" name="Conector recto 5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Elipse 59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8" name="CuadroTexto 57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Sobrecarga de actividades</a:t>
              </a: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7840954" y="3613470"/>
            <a:ext cx="1794068" cy="1512502"/>
            <a:chOff x="1585396" y="3967893"/>
            <a:chExt cx="1794068" cy="1512502"/>
          </a:xfrm>
        </p:grpSpPr>
        <p:grpSp>
          <p:nvGrpSpPr>
            <p:cNvPr id="52" name="Grupo 51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54" name="Conector recto 5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53" name="CuadroTexto 52"/>
            <p:cNvSpPr txBox="1"/>
            <p:nvPr/>
          </p:nvSpPr>
          <p:spPr>
            <a:xfrm>
              <a:off x="1585396" y="4895620"/>
              <a:ext cx="179406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Roles y responsabilidades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4950904" y="3690297"/>
            <a:ext cx="1641349" cy="1485750"/>
            <a:chOff x="1653174" y="3967893"/>
            <a:chExt cx="1641349" cy="1485750"/>
          </a:xfrm>
        </p:grpSpPr>
        <p:grpSp>
          <p:nvGrpSpPr>
            <p:cNvPr id="37" name="Grupo 36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39" name="Conector recto 38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Elipse 39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8" name="CuadroTexto 37"/>
            <p:cNvSpPr txBox="1"/>
            <p:nvPr/>
          </p:nvSpPr>
          <p:spPr>
            <a:xfrm>
              <a:off x="1653174" y="4868868"/>
              <a:ext cx="16413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Bienestar Personal</a:t>
              </a: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5185215" y="2187490"/>
            <a:ext cx="1852633" cy="1550350"/>
            <a:chOff x="3449544" y="1650050"/>
            <a:chExt cx="1852633" cy="1550350"/>
          </a:xfrm>
        </p:grpSpPr>
        <p:grpSp>
          <p:nvGrpSpPr>
            <p:cNvPr id="32" name="Grupo 3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34" name="Conector recto 3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Elipse 3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33" name="CuadroTexto 32"/>
            <p:cNvSpPr txBox="1"/>
            <p:nvPr/>
          </p:nvSpPr>
          <p:spPr>
            <a:xfrm>
              <a:off x="3449544" y="1650050"/>
              <a:ext cx="18526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Tareas que no tienen que hacer</a:t>
              </a: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513755" y="3726997"/>
            <a:ext cx="1063433" cy="1306707"/>
            <a:chOff x="1906910" y="3967893"/>
            <a:chExt cx="1063433" cy="1306707"/>
          </a:xfrm>
        </p:grpSpPr>
        <p:grpSp>
          <p:nvGrpSpPr>
            <p:cNvPr id="11" name="Grupo 10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12" name="Conector recto 11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Elipse 12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1906910" y="4936046"/>
              <a:ext cx="10634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b="1" dirty="0">
                  <a:solidFill>
                    <a:srgbClr val="CC0099"/>
                  </a:solidFill>
                </a:rPr>
                <a:t>Artefactos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3083984" y="3613470"/>
            <a:ext cx="1339617" cy="1562577"/>
            <a:chOff x="1811531" y="3967893"/>
            <a:chExt cx="1339617" cy="1562577"/>
          </a:xfrm>
        </p:grpSpPr>
        <p:grpSp>
          <p:nvGrpSpPr>
            <p:cNvPr id="25" name="Grupo 24"/>
            <p:cNvGrpSpPr/>
            <p:nvPr/>
          </p:nvGrpSpPr>
          <p:grpSpPr>
            <a:xfrm>
              <a:off x="2357293" y="3967893"/>
              <a:ext cx="114300" cy="909320"/>
              <a:chOff x="2559761" y="2278380"/>
              <a:chExt cx="114300" cy="909320"/>
            </a:xfrm>
          </p:grpSpPr>
          <p:cxnSp>
            <p:nvCxnSpPr>
              <p:cNvPr id="27" name="Conector recto 26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Elipse 27"/>
              <p:cNvSpPr/>
              <p:nvPr/>
            </p:nvSpPr>
            <p:spPr>
              <a:xfrm>
                <a:off x="2559761" y="30708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1811531" y="4945695"/>
              <a:ext cx="1339617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Gestión de la Demanda</a:t>
              </a: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280736" y="2200842"/>
            <a:ext cx="1585624" cy="1506697"/>
            <a:chOff x="3611931" y="1693703"/>
            <a:chExt cx="1585624" cy="1506697"/>
          </a:xfrm>
        </p:grpSpPr>
        <p:grpSp>
          <p:nvGrpSpPr>
            <p:cNvPr id="15" name="Grupo 14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16" name="Conector recto 1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3611931" y="1693703"/>
              <a:ext cx="15856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Proceso demasiado largo</a:t>
              </a:r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662373" y="2023102"/>
            <a:ext cx="1678743" cy="1696604"/>
            <a:chOff x="940010" y="1656196"/>
            <a:chExt cx="1678743" cy="1696604"/>
          </a:xfrm>
        </p:grpSpPr>
        <p:grpSp>
          <p:nvGrpSpPr>
            <p:cNvPr id="10" name="Grupo 9"/>
            <p:cNvGrpSpPr/>
            <p:nvPr/>
          </p:nvGrpSpPr>
          <p:grpSpPr>
            <a:xfrm>
              <a:off x="1696161" y="2499360"/>
              <a:ext cx="114300" cy="853440"/>
              <a:chOff x="2572461" y="2143760"/>
              <a:chExt cx="114300" cy="853440"/>
            </a:xfrm>
          </p:grpSpPr>
          <p:cxnSp>
            <p:nvCxnSpPr>
              <p:cNvPr id="6" name="Conector recto 5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Elipse 6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940010" y="1656196"/>
              <a:ext cx="16787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Alienar artefactos a la metodología</a:t>
              </a: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351848" y="2317162"/>
            <a:ext cx="1817233" cy="1563867"/>
            <a:chOff x="3563032" y="1636533"/>
            <a:chExt cx="1817233" cy="1563867"/>
          </a:xfrm>
        </p:grpSpPr>
        <p:grpSp>
          <p:nvGrpSpPr>
            <p:cNvPr id="42" name="Grupo 41"/>
            <p:cNvGrpSpPr/>
            <p:nvPr/>
          </p:nvGrpSpPr>
          <p:grpSpPr>
            <a:xfrm>
              <a:off x="4375861" y="2346960"/>
              <a:ext cx="114300" cy="853440"/>
              <a:chOff x="2572461" y="2143760"/>
              <a:chExt cx="114300" cy="853440"/>
            </a:xfrm>
          </p:grpSpPr>
          <p:cxnSp>
            <p:nvCxnSpPr>
              <p:cNvPr id="44" name="Conector recto 43"/>
              <p:cNvCxnSpPr/>
              <p:nvPr/>
            </p:nvCxnSpPr>
            <p:spPr>
              <a:xfrm flipH="1" flipV="1">
                <a:off x="2629611" y="2278380"/>
                <a:ext cx="711" cy="718820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Elipse 44"/>
              <p:cNvSpPr/>
              <p:nvPr/>
            </p:nvSpPr>
            <p:spPr>
              <a:xfrm>
                <a:off x="2572461" y="2143760"/>
                <a:ext cx="114300" cy="116840"/>
              </a:xfrm>
              <a:prstGeom prst="ellipse">
                <a:avLst/>
              </a:prstGeom>
              <a:noFill/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p:sp>
          <p:nvSpPr>
            <p:cNvPr id="43" name="CuadroTexto 42"/>
            <p:cNvSpPr txBox="1"/>
            <p:nvPr/>
          </p:nvSpPr>
          <p:spPr>
            <a:xfrm>
              <a:off x="3563032" y="1636533"/>
              <a:ext cx="1817233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CC0099"/>
                  </a:solidFill>
                </a:rPr>
                <a:t>Líder técnico en la operación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Impedimentos</a:t>
            </a:r>
          </a:p>
        </p:txBody>
      </p:sp>
      <p:sp>
        <p:nvSpPr>
          <p:cNvPr id="3" name="Paralelogramo 2"/>
          <p:cNvSpPr/>
          <p:nvPr/>
        </p:nvSpPr>
        <p:spPr>
          <a:xfrm>
            <a:off x="533401" y="3416301"/>
            <a:ext cx="2645806" cy="678592"/>
          </a:xfrm>
          <a:prstGeom prst="parallelogram">
            <a:avLst>
              <a:gd name="adj" fmla="val 818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Documentación Excesiva</a:t>
            </a:r>
          </a:p>
        </p:txBody>
      </p:sp>
      <p:sp>
        <p:nvSpPr>
          <p:cNvPr id="4" name="Paralelogramo 3"/>
          <p:cNvSpPr/>
          <p:nvPr/>
        </p:nvSpPr>
        <p:spPr>
          <a:xfrm>
            <a:off x="2771445" y="3416301"/>
            <a:ext cx="2473655" cy="678592"/>
          </a:xfrm>
          <a:prstGeom prst="parallelogram">
            <a:avLst>
              <a:gd name="adj" fmla="val 8374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Procesos Densos</a:t>
            </a:r>
          </a:p>
        </p:txBody>
      </p:sp>
      <p:sp>
        <p:nvSpPr>
          <p:cNvPr id="19" name="Paralelogramo 18"/>
          <p:cNvSpPr/>
          <p:nvPr/>
        </p:nvSpPr>
        <p:spPr>
          <a:xfrm>
            <a:off x="4833051" y="3416301"/>
            <a:ext cx="2772754" cy="678592"/>
          </a:xfrm>
          <a:prstGeom prst="parallelogram">
            <a:avLst>
              <a:gd name="adj" fmla="val 8374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Rotación Lideres Técnicos</a:t>
            </a:r>
          </a:p>
        </p:txBody>
      </p:sp>
      <p:sp>
        <p:nvSpPr>
          <p:cNvPr id="29" name="Paralelogramo 28"/>
          <p:cNvSpPr/>
          <p:nvPr/>
        </p:nvSpPr>
        <p:spPr>
          <a:xfrm>
            <a:off x="7178344" y="3416301"/>
            <a:ext cx="2905456" cy="678592"/>
          </a:xfrm>
          <a:prstGeom prst="parallelogram">
            <a:avLst>
              <a:gd name="adj" fmla="val 83747"/>
            </a:avLst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b="1" dirty="0"/>
              <a:t>Capacidad</a:t>
            </a:r>
          </a:p>
        </p:txBody>
      </p:sp>
      <p:sp>
        <p:nvSpPr>
          <p:cNvPr id="61" name="CuadroTexto 60"/>
          <p:cNvSpPr txBox="1"/>
          <p:nvPr/>
        </p:nvSpPr>
        <p:spPr>
          <a:xfrm>
            <a:off x="178886" y="1106292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Gerencia Desarrollo</a:t>
            </a:r>
          </a:p>
        </p:txBody>
      </p:sp>
    </p:spTree>
    <p:extLst>
      <p:ext uri="{BB962C8B-B14F-4D97-AF65-F5344CB8AC3E}">
        <p14:creationId xmlns:p14="http://schemas.microsoft.com/office/powerpoint/2010/main" val="818152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83" y="2199635"/>
            <a:ext cx="4764034" cy="43129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83" y="1963044"/>
            <a:ext cx="1347219" cy="1146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933" y="2037774"/>
            <a:ext cx="1386843" cy="195986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88" y="1096050"/>
            <a:ext cx="1362459" cy="121920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841" y="3580698"/>
            <a:ext cx="1457025" cy="22849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114" y="1408279"/>
            <a:ext cx="1569805" cy="115824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59" y="1472315"/>
            <a:ext cx="2904750" cy="981458"/>
          </a:xfrm>
          <a:prstGeom prst="rect">
            <a:avLst/>
          </a:prstGeom>
        </p:spPr>
      </p:pic>
      <p:sp>
        <p:nvSpPr>
          <p:cNvPr id="16" name="CuadroTexto 15"/>
          <p:cNvSpPr txBox="1"/>
          <p:nvPr/>
        </p:nvSpPr>
        <p:spPr>
          <a:xfrm>
            <a:off x="9413002" y="1634531"/>
            <a:ext cx="1809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Toyota Kata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517641" y="3590500"/>
            <a:ext cx="12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Fabrica Software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373785" y="4214827"/>
            <a:ext cx="336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Cada impedimento tendrá una plan de acción y un tablero de seguimiento que validara si cumple con el objetivo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518777" y="2755900"/>
            <a:ext cx="3495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Esta Metodología se basa en generar pequeños experimentos para ir validando si la acción ejecutada fue la correcta y así ir generando la mejora de los impedimentos.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7293030" y="2038253"/>
            <a:ext cx="754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Producto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3061882" y="1980205"/>
            <a:ext cx="1113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Infraestructura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5354164" y="1415635"/>
            <a:ext cx="14208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Gerencia Desarrollo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3756874" y="1104875"/>
            <a:ext cx="636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Cultura</a:t>
            </a:r>
          </a:p>
        </p:txBody>
      </p:sp>
    </p:spTree>
    <p:extLst>
      <p:ext uri="{BB962C8B-B14F-4D97-AF65-F5344CB8AC3E}">
        <p14:creationId xmlns:p14="http://schemas.microsoft.com/office/powerpoint/2010/main" val="1790748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14028-DE82-4265-9E36-70C94C50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Backlog Sprint 2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FDAC4B-D21B-4ED7-A4E9-DD6699C4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065" y="1004013"/>
            <a:ext cx="6191233" cy="57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35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9CE9C-A11F-45A1-A67B-3B701DA16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Riesgos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39B712B-9C2E-4E12-B71D-AE5E1A60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77" y="1914272"/>
            <a:ext cx="5643014" cy="34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3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1699743" y="2363657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29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Septiembre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4906634" y="236365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57352"/>
              <a:ext cx="2070614" cy="1489737"/>
              <a:chOff x="1627682" y="10635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635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07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43BFB38-7259-41C6-82EF-F08BADC3B6FC}"/>
              </a:ext>
            </a:extLst>
          </p:cNvPr>
          <p:cNvGrpSpPr/>
          <p:nvPr/>
        </p:nvGrpSpPr>
        <p:grpSpPr>
          <a:xfrm>
            <a:off x="7750749" y="2385675"/>
            <a:ext cx="2496196" cy="2407927"/>
            <a:chOff x="6198558" y="1961076"/>
            <a:chExt cx="2496196" cy="2407927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518F327-DEE6-482C-8A01-8068206B5770}"/>
                </a:ext>
              </a:extLst>
            </p:cNvPr>
            <p:cNvSpPr txBox="1"/>
            <p:nvPr/>
          </p:nvSpPr>
          <p:spPr>
            <a:xfrm>
              <a:off x="6198558" y="1961076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</a:rPr>
                <a:t>Fecha </a:t>
              </a:r>
              <a:r>
                <a:rPr lang="es-ES" sz="3200" b="1" dirty="0" err="1">
                  <a:solidFill>
                    <a:schemeClr val="bg1"/>
                  </a:solidFill>
                </a:rPr>
                <a:t>Review</a:t>
              </a:r>
              <a:endParaRPr lang="es-CO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AEB9C09E-741D-4EA9-AAAF-63A258B8586E}"/>
                </a:ext>
              </a:extLst>
            </p:cNvPr>
            <p:cNvGrpSpPr/>
            <p:nvPr/>
          </p:nvGrpSpPr>
          <p:grpSpPr>
            <a:xfrm>
              <a:off x="6317773" y="2509934"/>
              <a:ext cx="2070614" cy="1489737"/>
              <a:chOff x="1627682" y="1038173"/>
              <a:chExt cx="2070614" cy="1489737"/>
            </a:xfrm>
          </p:grpSpPr>
          <p:pic>
            <p:nvPicPr>
              <p:cNvPr id="19" name="Picture 29">
                <a:extLst>
                  <a:ext uri="{FF2B5EF4-FFF2-40B4-BE49-F238E27FC236}">
                    <a16:creationId xmlns:a16="http://schemas.microsoft.com/office/drawing/2014/main" id="{3ED589A9-5C8B-4585-A0F3-2B1C724F0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EFD139C3-5415-4787-9DB1-384D773B91F9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10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Subtítulo 2">
                <a:extLst>
                  <a:ext uri="{FF2B5EF4-FFF2-40B4-BE49-F238E27FC236}">
                    <a16:creationId xmlns:a16="http://schemas.microsoft.com/office/drawing/2014/main" id="{20D03857-59AE-4CC5-9994-9DA32DFF92E6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7C6F9D02-4E3E-4EF4-9258-6D8136085D81}"/>
                </a:ext>
              </a:extLst>
            </p:cNvPr>
            <p:cNvSpPr/>
            <p:nvPr/>
          </p:nvSpPr>
          <p:spPr>
            <a:xfrm>
              <a:off x="6765915" y="3999671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4519C968-201E-4C6E-8D8A-01D6D032ADAD}"/>
              </a:ext>
            </a:extLst>
          </p:cNvPr>
          <p:cNvSpPr/>
          <p:nvPr/>
        </p:nvSpPr>
        <p:spPr>
          <a:xfrm>
            <a:off x="1314593" y="4653627"/>
            <a:ext cx="9287015" cy="68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Iteración de 28 Días </a:t>
            </a:r>
            <a:endParaRPr lang="es-CO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Sprint Planing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D84CDA9-49CA-4B8F-9D50-DF16C1945306}"/>
              </a:ext>
            </a:extLst>
          </p:cNvPr>
          <p:cNvGrpSpPr/>
          <p:nvPr/>
        </p:nvGrpSpPr>
        <p:grpSpPr>
          <a:xfrm>
            <a:off x="5982619" y="3927158"/>
            <a:ext cx="4381754" cy="1252855"/>
            <a:chOff x="5749291" y="3927158"/>
            <a:chExt cx="4381754" cy="1252855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2490F23E-439A-471C-9006-D56A3DB0C211}"/>
                </a:ext>
              </a:extLst>
            </p:cNvPr>
            <p:cNvSpPr/>
            <p:nvPr/>
          </p:nvSpPr>
          <p:spPr>
            <a:xfrm>
              <a:off x="6825235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135FEF4C-1B1E-42C2-A9F3-E3BBFB3CBB91}"/>
                </a:ext>
              </a:extLst>
            </p:cNvPr>
            <p:cNvSpPr txBox="1"/>
            <p:nvPr/>
          </p:nvSpPr>
          <p:spPr>
            <a:xfrm>
              <a:off x="7100922" y="4224719"/>
              <a:ext cx="2905791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Metodológico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dirty="0">
                  <a:latin typeface="Arial"/>
                  <a:cs typeface="Arial"/>
                </a:rPr>
                <a:t>Revisión de los proceso, roles y artefactos actuales de TI, alineándolos a la nueva metodología de trabajo ágil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98767178-702D-4E6C-AE2E-9131398E68EF}"/>
                </a:ext>
              </a:extLst>
            </p:cNvPr>
            <p:cNvSpPr/>
            <p:nvPr/>
          </p:nvSpPr>
          <p:spPr>
            <a:xfrm>
              <a:off x="5749291" y="3927158"/>
              <a:ext cx="1252727" cy="12527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1351788" y="4041458"/>
            <a:ext cx="4273171" cy="1203960"/>
            <a:chOff x="1351788" y="4041458"/>
            <a:chExt cx="4273171" cy="1203960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Equipos</a:t>
              </a:r>
              <a:endParaRPr sz="12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Acompañamientos a equipos priorizados, donde se trabaja la madurez sobre marco ágil “SAFe”, 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F897F73-45D5-4486-A9B8-6B96948E0E35}"/>
              </a:ext>
            </a:extLst>
          </p:cNvPr>
          <p:cNvGrpSpPr/>
          <p:nvPr/>
        </p:nvGrpSpPr>
        <p:grpSpPr>
          <a:xfrm>
            <a:off x="1345309" y="2077342"/>
            <a:ext cx="4279649" cy="1351661"/>
            <a:chOff x="1345310" y="2200302"/>
            <a:chExt cx="4240148" cy="1220726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E07CB123-D9B0-447B-B305-E0569F01071B}"/>
                </a:ext>
              </a:extLst>
            </p:cNvPr>
            <p:cNvSpPr/>
            <p:nvPr/>
          </p:nvSpPr>
          <p:spPr>
            <a:xfrm>
              <a:off x="2278379" y="2200302"/>
              <a:ext cx="3307079" cy="1220726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C25EA4D2-57F0-488C-8EE0-5D17A52A974E}"/>
                </a:ext>
              </a:extLst>
            </p:cNvPr>
            <p:cNvSpPr txBox="1"/>
            <p:nvPr/>
          </p:nvSpPr>
          <p:spPr>
            <a:xfrm>
              <a:off x="2631840" y="2418123"/>
              <a:ext cx="2830436" cy="67365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Arial"/>
                  <a:cs typeface="Arial"/>
                </a:rPr>
                <a:t>Formación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Talleres que fortalecerán los conocimientos y unifica los  conceptos de principios agiles, marcos de trabajo.</a:t>
              </a:r>
              <a:endParaRPr sz="1200" dirty="0">
                <a:latin typeface="Arial"/>
                <a:cs typeface="Arial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3FD8EFC-4DC6-4B6E-A580-4CF452382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310" y="2268315"/>
              <a:ext cx="1191335" cy="1078389"/>
            </a:xfrm>
            <a:prstGeom prst="rect">
              <a:avLst/>
            </a:prstGeom>
          </p:spPr>
        </p:pic>
      </p:grpSp>
      <p:sp>
        <p:nvSpPr>
          <p:cNvPr id="6" name="object 10">
            <a:extLst>
              <a:ext uri="{FF2B5EF4-FFF2-40B4-BE49-F238E27FC236}">
                <a16:creationId xmlns:a16="http://schemas.microsoft.com/office/drawing/2014/main" id="{46456158-1B71-4BD5-9957-99F0C67604D4}"/>
              </a:ext>
            </a:extLst>
          </p:cNvPr>
          <p:cNvSpPr/>
          <p:nvPr/>
        </p:nvSpPr>
        <p:spPr>
          <a:xfrm>
            <a:off x="6835140" y="2077340"/>
            <a:ext cx="3307079" cy="1351660"/>
          </a:xfrm>
          <a:custGeom>
            <a:avLst/>
            <a:gdLst/>
            <a:ahLst/>
            <a:cxnLst/>
            <a:rect l="l" t="t" r="r" b="b"/>
            <a:pathLst>
              <a:path w="3307079" h="1138554">
                <a:moveTo>
                  <a:pt x="0" y="1138427"/>
                </a:moveTo>
                <a:lnTo>
                  <a:pt x="3307079" y="1138427"/>
                </a:lnTo>
                <a:lnTo>
                  <a:pt x="3307079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DA76758-44CC-4120-8C4F-11E2F3534B68}"/>
              </a:ext>
            </a:extLst>
          </p:cNvPr>
          <p:cNvSpPr/>
          <p:nvPr/>
        </p:nvSpPr>
        <p:spPr>
          <a:xfrm>
            <a:off x="5981222" y="2125979"/>
            <a:ext cx="1205484" cy="12039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57F914A2-8A02-43B0-94E9-9386CFE31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0469" y="2318526"/>
            <a:ext cx="786989" cy="78698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C9DD9DB-3400-4F05-89BA-224289402EA3}"/>
              </a:ext>
            </a:extLst>
          </p:cNvPr>
          <p:cNvSpPr txBox="1"/>
          <p:nvPr/>
        </p:nvSpPr>
        <p:spPr>
          <a:xfrm>
            <a:off x="7186706" y="2149076"/>
            <a:ext cx="2906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Impedimentos</a:t>
            </a:r>
          </a:p>
          <a:p>
            <a:pPr algn="just"/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Mediante metodología de mejora continua “Toyota Kata”, se genera plan de acción de los impedimentos encontrados en la inmersión con los equipos de TI</a:t>
            </a:r>
          </a:p>
        </p:txBody>
      </p:sp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56F0-F56F-47ED-A2AC-F27922DB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Plan de Formación Sprint 2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4F6A4A6-486E-4862-9D82-3455366B04FC}"/>
              </a:ext>
            </a:extLst>
          </p:cNvPr>
          <p:cNvSpPr/>
          <p:nvPr/>
        </p:nvSpPr>
        <p:spPr>
          <a:xfrm>
            <a:off x="603825" y="1192154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Generales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6AEEBF-FDD4-4FCA-A2BF-11BFC2F5B397}"/>
              </a:ext>
            </a:extLst>
          </p:cNvPr>
          <p:cNvSpPr/>
          <p:nvPr/>
        </p:nvSpPr>
        <p:spPr>
          <a:xfrm>
            <a:off x="6463659" y="3958530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de Equipos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2BBFDD3-E03B-42F5-B71D-4B435B85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86502"/>
              </p:ext>
            </p:extLst>
          </p:nvPr>
        </p:nvGraphicFramePr>
        <p:xfrm>
          <a:off x="6684645" y="4678363"/>
          <a:ext cx="3695700" cy="133350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90144774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97824795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2155503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303458387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89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4075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Inception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9543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Retrospectiva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751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Toyota Kata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70284"/>
                  </a:ext>
                </a:extLst>
              </a:tr>
            </a:tbl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53A2D90E-9881-419B-93C3-E0B8248F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83" y="1847949"/>
            <a:ext cx="7436621" cy="197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0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46E98-75C9-429A-A876-1E9B003F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Priorización de Equipos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42310" y="1963248"/>
            <a:ext cx="4750376" cy="3069179"/>
            <a:chOff x="2756404" y="1841333"/>
            <a:chExt cx="4750376" cy="3069179"/>
          </a:xfrm>
        </p:grpSpPr>
        <p:sp>
          <p:nvSpPr>
            <p:cNvPr id="4" name="Proceso alternativo 16">
              <a:extLst>
                <a:ext uri="{FF2B5EF4-FFF2-40B4-BE49-F238E27FC236}">
                  <a16:creationId xmlns:a16="http://schemas.microsoft.com/office/drawing/2014/main" id="{1E083483-A0B8-4A4E-894D-24E1EE2E445D}"/>
                </a:ext>
              </a:extLst>
            </p:cNvPr>
            <p:cNvSpPr/>
            <p:nvPr/>
          </p:nvSpPr>
          <p:spPr>
            <a:xfrm>
              <a:off x="5974985" y="2136641"/>
              <a:ext cx="1315149" cy="39030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49%</a:t>
              </a:r>
            </a:p>
          </p:txBody>
        </p:sp>
        <p:sp>
          <p:nvSpPr>
            <p:cNvPr id="5" name="Proceso alternativo 21">
              <a:extLst>
                <a:ext uri="{FF2B5EF4-FFF2-40B4-BE49-F238E27FC236}">
                  <a16:creationId xmlns:a16="http://schemas.microsoft.com/office/drawing/2014/main" id="{4D6B28E5-A500-47D1-A230-E8270D96E4D5}"/>
                </a:ext>
              </a:extLst>
            </p:cNvPr>
            <p:cNvSpPr/>
            <p:nvPr/>
          </p:nvSpPr>
          <p:spPr>
            <a:xfrm>
              <a:off x="5974987" y="2737640"/>
              <a:ext cx="1531793" cy="390300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58%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D7212F2-81DA-4EF1-8CE3-E3790C152858}"/>
                </a:ext>
              </a:extLst>
            </p:cNvPr>
            <p:cNvSpPr/>
            <p:nvPr/>
          </p:nvSpPr>
          <p:spPr>
            <a:xfrm>
              <a:off x="2817498" y="2065277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1. Mi data Al día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3FE1D99-B529-4E6B-BD6E-79D0ADE37B85}"/>
                </a:ext>
              </a:extLst>
            </p:cNvPr>
            <p:cNvSpPr/>
            <p:nvPr/>
          </p:nvSpPr>
          <p:spPr>
            <a:xfrm>
              <a:off x="2756404" y="2666274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2. Decisor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8" name="Proceso alternativo 31">
              <a:extLst>
                <a:ext uri="{FF2B5EF4-FFF2-40B4-BE49-F238E27FC236}">
                  <a16:creationId xmlns:a16="http://schemas.microsoft.com/office/drawing/2014/main" id="{57CA7693-713F-45C4-859C-B51098E79961}"/>
                </a:ext>
              </a:extLst>
            </p:cNvPr>
            <p:cNvSpPr/>
            <p:nvPr/>
          </p:nvSpPr>
          <p:spPr>
            <a:xfrm>
              <a:off x="5974985" y="3327762"/>
              <a:ext cx="1417492" cy="359319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52%</a:t>
              </a:r>
            </a:p>
          </p:txBody>
        </p:sp>
        <p:sp>
          <p:nvSpPr>
            <p:cNvPr id="9" name="Proceso alternativo 37">
              <a:extLst>
                <a:ext uri="{FF2B5EF4-FFF2-40B4-BE49-F238E27FC236}">
                  <a16:creationId xmlns:a16="http://schemas.microsoft.com/office/drawing/2014/main" id="{AE9865E9-7EF8-43CD-8307-23376E37B96A}"/>
                </a:ext>
              </a:extLst>
            </p:cNvPr>
            <p:cNvSpPr/>
            <p:nvPr/>
          </p:nvSpPr>
          <p:spPr>
            <a:xfrm>
              <a:off x="5994037" y="3958239"/>
              <a:ext cx="520703" cy="359319"/>
            </a:xfrm>
            <a:prstGeom prst="flowChartAlternateProcess">
              <a:avLst/>
            </a:prstGeom>
            <a:solidFill>
              <a:srgbClr val="CC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?%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47573DA-FED5-48BD-89A3-5DFCA174BEBB}"/>
                </a:ext>
              </a:extLst>
            </p:cNvPr>
            <p:cNvSpPr/>
            <p:nvPr/>
          </p:nvSpPr>
          <p:spPr>
            <a:xfrm>
              <a:off x="2756404" y="3267271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3. Seguros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CD6A12C-4938-4F9B-A125-8B66B7B3E70F}"/>
                </a:ext>
              </a:extLst>
            </p:cNvPr>
            <p:cNvSpPr/>
            <p:nvPr/>
          </p:nvSpPr>
          <p:spPr>
            <a:xfrm>
              <a:off x="2786951" y="3860529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9. No bancarizado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24B0D47-D9AC-4BCD-BD2F-19FCAF74B923}"/>
                </a:ext>
              </a:extLst>
            </p:cNvPr>
            <p:cNvCxnSpPr>
              <a:cxnSpLocks/>
            </p:cNvCxnSpPr>
            <p:nvPr/>
          </p:nvCxnSpPr>
          <p:spPr>
            <a:xfrm>
              <a:off x="5853632" y="1841333"/>
              <a:ext cx="0" cy="3069179"/>
            </a:xfrm>
            <a:prstGeom prst="line">
              <a:avLst/>
            </a:prstGeom>
            <a:ln w="5715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97" y="1181778"/>
            <a:ext cx="4886860" cy="520683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103099" y="5357317"/>
            <a:ext cx="13750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Implementación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Marco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Essential SAFe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543087" y="4444109"/>
            <a:ext cx="1291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Facilitación 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De Ceremonias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6692515" y="2608051"/>
            <a:ext cx="93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Ajuste 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Artefactos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382928" y="1668713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Coaching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Equipos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10031655" y="2633324"/>
            <a:ext cx="796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Tableros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Kanban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914574" y="4505724"/>
            <a:ext cx="1030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Mejora</a:t>
            </a:r>
          </a:p>
          <a:p>
            <a:pPr algn="ctr"/>
            <a:r>
              <a:rPr lang="es-CO" sz="1400" dirty="0">
                <a:solidFill>
                  <a:schemeClr val="bg1"/>
                </a:solidFill>
              </a:rPr>
              <a:t>Toyota Kata</a:t>
            </a:r>
          </a:p>
        </p:txBody>
      </p:sp>
    </p:spTree>
    <p:extLst>
      <p:ext uri="{BB962C8B-B14F-4D97-AF65-F5344CB8AC3E}">
        <p14:creationId xmlns:p14="http://schemas.microsoft.com/office/powerpoint/2010/main" val="345875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Estado Actual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104" t="4925" r="2934" b="15838"/>
          <a:stretch/>
        </p:blipFill>
        <p:spPr>
          <a:xfrm>
            <a:off x="597158" y="1865773"/>
            <a:ext cx="6000468" cy="34336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1290" t="2626" r="13438" b="8584"/>
          <a:stretch/>
        </p:blipFill>
        <p:spPr>
          <a:xfrm>
            <a:off x="6755640" y="1865773"/>
            <a:ext cx="4926285" cy="402790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580607" y="529943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54%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44" t="6678" r="3249" b="16307"/>
          <a:stretch/>
        </p:blipFill>
        <p:spPr>
          <a:xfrm>
            <a:off x="298579" y="1548880"/>
            <a:ext cx="6634065" cy="36576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3270" t="3273" r="19745" b="15463"/>
          <a:stretch/>
        </p:blipFill>
        <p:spPr>
          <a:xfrm>
            <a:off x="7490686" y="1748721"/>
            <a:ext cx="4295167" cy="368169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295867" y="5187819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57%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8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326" t="6680" r="3379" b="17681"/>
          <a:stretch/>
        </p:blipFill>
        <p:spPr>
          <a:xfrm>
            <a:off x="410546" y="1735494"/>
            <a:ext cx="6662057" cy="35922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4085" t="3104" r="17504" b="16647"/>
          <a:stretch/>
        </p:blipFill>
        <p:spPr>
          <a:xfrm>
            <a:off x="7655515" y="1819861"/>
            <a:ext cx="3965510" cy="32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No </a:t>
            </a:r>
            <a:r>
              <a:rPr lang="es-CO" dirty="0" err="1"/>
              <a:t>Bancalizados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581" t="10019" r="4650" b="10216"/>
          <a:stretch/>
        </p:blipFill>
        <p:spPr>
          <a:xfrm>
            <a:off x="2995127" y="1530221"/>
            <a:ext cx="6335486" cy="378822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53739" y="5587090"/>
            <a:ext cx="257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* Célula sin estado Actual</a:t>
            </a:r>
          </a:p>
        </p:txBody>
      </p:sp>
    </p:spTree>
    <p:extLst>
      <p:ext uri="{BB962C8B-B14F-4D97-AF65-F5344CB8AC3E}">
        <p14:creationId xmlns:p14="http://schemas.microsoft.com/office/powerpoint/2010/main" val="12224925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F58588-576D-46D5-80D6-8A24D7A02F27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bffbd67-204f-4941-9f8d-5e376a982f9f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18529</TotalTime>
  <Words>557</Words>
  <Application>Microsoft Office PowerPoint</Application>
  <PresentationFormat>Panorámica</PresentationFormat>
  <Paragraphs>183</Paragraphs>
  <Slides>20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ＭＳ Ｐゴシック</vt:lpstr>
      <vt:lpstr>Arial</vt:lpstr>
      <vt:lpstr>Arial Narrow</vt:lpstr>
      <vt:lpstr>Calibri</vt:lpstr>
      <vt:lpstr>Calibri Light</vt:lpstr>
      <vt:lpstr>Dax</vt:lpstr>
      <vt:lpstr>Leelawadee</vt:lpstr>
      <vt:lpstr>Tahoma</vt:lpstr>
      <vt:lpstr>Tema de Office</vt:lpstr>
      <vt:lpstr>Presentación de PowerPoint</vt:lpstr>
      <vt:lpstr>Presentación de PowerPoint</vt:lpstr>
      <vt:lpstr>Presentación de PowerPoint</vt:lpstr>
      <vt:lpstr> Plan de Formación Sprint 2</vt:lpstr>
      <vt:lpstr> Priorización de Equipos</vt:lpstr>
      <vt:lpstr> Estado Actual</vt:lpstr>
      <vt:lpstr>Presentación de PowerPoint</vt:lpstr>
      <vt:lpstr>Presentación de PowerPoint</vt:lpstr>
      <vt:lpstr> No Bancalizados</vt:lpstr>
      <vt:lpstr> Estado Actual Madurez Safe</vt:lpstr>
      <vt:lpstr>Presentación de PowerPoint</vt:lpstr>
      <vt:lpstr> Backlog Mejora Metodológica</vt:lpstr>
      <vt:lpstr> Impedimentos</vt:lpstr>
      <vt:lpstr> Impedimentos</vt:lpstr>
      <vt:lpstr> Impedimentos</vt:lpstr>
      <vt:lpstr> Impedimentos</vt:lpstr>
      <vt:lpstr>Presentación de PowerPoint</vt:lpstr>
      <vt:lpstr>Backlog Sprint 2</vt:lpstr>
      <vt:lpstr> Riesgos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Ome, Erwin</cp:lastModifiedBy>
  <cp:revision>506</cp:revision>
  <cp:lastPrinted>2018-05-14T12:53:52Z</cp:lastPrinted>
  <dcterms:created xsi:type="dcterms:W3CDTF">2017-11-17T14:24:31Z</dcterms:created>
  <dcterms:modified xsi:type="dcterms:W3CDTF">2018-11-01T20:25:29Z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